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60" r:id="rId15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15" y="4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rgbClr val="40404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40404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40404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40404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40404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40404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334125"/>
          </a:xfrm>
          <a:custGeom>
            <a:avLst/>
            <a:gdLst/>
            <a:ahLst/>
            <a:cxnLst/>
            <a:rect l="l" t="t" r="r" b="b"/>
            <a:pathLst>
              <a:path w="12192000" h="6334125">
                <a:moveTo>
                  <a:pt x="0" y="6333744"/>
                </a:moveTo>
                <a:lnTo>
                  <a:pt x="12192000" y="6333744"/>
                </a:lnTo>
                <a:lnTo>
                  <a:pt x="12192000" y="0"/>
                </a:lnTo>
                <a:lnTo>
                  <a:pt x="0" y="0"/>
                </a:lnTo>
                <a:lnTo>
                  <a:pt x="0" y="6333744"/>
                </a:lnTo>
                <a:close/>
              </a:path>
            </a:pathLst>
          </a:custGeom>
          <a:solidFill>
            <a:srgbClr val="E0E0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400799"/>
            <a:ext cx="12192000" cy="457200"/>
          </a:xfrm>
          <a:custGeom>
            <a:avLst/>
            <a:gdLst/>
            <a:ahLst/>
            <a:cxnLst/>
            <a:rect l="l" t="t" r="r" b="b"/>
            <a:pathLst>
              <a:path w="12192000" h="457200">
                <a:moveTo>
                  <a:pt x="12192000" y="0"/>
                </a:moveTo>
                <a:lnTo>
                  <a:pt x="0" y="0"/>
                </a:lnTo>
                <a:lnTo>
                  <a:pt x="0" y="457199"/>
                </a:lnTo>
                <a:lnTo>
                  <a:pt x="12192000" y="457199"/>
                </a:lnTo>
                <a:lnTo>
                  <a:pt x="12192000" y="0"/>
                </a:lnTo>
                <a:close/>
              </a:path>
            </a:pathLst>
          </a:custGeom>
          <a:solidFill>
            <a:srgbClr val="828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6333744"/>
            <a:ext cx="12192000" cy="67310"/>
          </a:xfrm>
          <a:custGeom>
            <a:avLst/>
            <a:gdLst/>
            <a:ahLst/>
            <a:cxnLst/>
            <a:rect l="l" t="t" r="r" b="b"/>
            <a:pathLst>
              <a:path w="12192000" h="67310">
                <a:moveTo>
                  <a:pt x="12192000" y="0"/>
                </a:moveTo>
                <a:lnTo>
                  <a:pt x="0" y="0"/>
                </a:lnTo>
                <a:lnTo>
                  <a:pt x="0" y="67055"/>
                </a:lnTo>
                <a:lnTo>
                  <a:pt x="12192000" y="67055"/>
                </a:lnTo>
                <a:lnTo>
                  <a:pt x="12192000" y="0"/>
                </a:lnTo>
                <a:close/>
              </a:path>
            </a:pathLst>
          </a:custGeom>
          <a:solidFill>
            <a:srgbClr val="ACAC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193291" y="1737360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76019" y="913841"/>
            <a:ext cx="5571490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rgbClr val="40404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76019" y="1676543"/>
            <a:ext cx="9839960" cy="2753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40404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youtube.com/watch?v=JF8LflPXwh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97752"/>
            <a:ext cx="12192000" cy="3175"/>
          </a:xfrm>
          <a:custGeom>
            <a:avLst/>
            <a:gdLst/>
            <a:ahLst/>
            <a:cxnLst/>
            <a:rect l="l" t="t" r="r" b="b"/>
            <a:pathLst>
              <a:path w="12192000" h="3175">
                <a:moveTo>
                  <a:pt x="0" y="3047"/>
                </a:moveTo>
                <a:lnTo>
                  <a:pt x="12192000" y="3047"/>
                </a:lnTo>
                <a:lnTo>
                  <a:pt x="12192000" y="0"/>
                </a:lnTo>
                <a:lnTo>
                  <a:pt x="0" y="0"/>
                </a:lnTo>
                <a:lnTo>
                  <a:pt x="0" y="3047"/>
                </a:lnTo>
                <a:close/>
              </a:path>
            </a:pathLst>
          </a:custGeom>
          <a:solidFill>
            <a:srgbClr val="E0E0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2192000" cy="6334125"/>
          </a:xfrm>
          <a:custGeom>
            <a:avLst/>
            <a:gdLst/>
            <a:ahLst/>
            <a:cxnLst/>
            <a:rect l="l" t="t" r="r" b="b"/>
            <a:pathLst>
              <a:path w="12192000" h="6334125">
                <a:moveTo>
                  <a:pt x="0" y="6333744"/>
                </a:moveTo>
                <a:lnTo>
                  <a:pt x="12192000" y="6333744"/>
                </a:lnTo>
                <a:lnTo>
                  <a:pt x="12192000" y="0"/>
                </a:lnTo>
                <a:lnTo>
                  <a:pt x="0" y="0"/>
                </a:lnTo>
                <a:lnTo>
                  <a:pt x="0" y="6333744"/>
                </a:lnTo>
                <a:close/>
              </a:path>
            </a:pathLst>
          </a:custGeom>
          <a:solidFill>
            <a:srgbClr val="E0E0D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6333744"/>
            <a:ext cx="12192000" cy="524510"/>
            <a:chOff x="0" y="6333744"/>
            <a:chExt cx="12192000" cy="524510"/>
          </a:xfrm>
        </p:grpSpPr>
        <p:sp>
          <p:nvSpPr>
            <p:cNvPr id="5" name="object 5"/>
            <p:cNvSpPr/>
            <p:nvPr/>
          </p:nvSpPr>
          <p:spPr>
            <a:xfrm>
              <a:off x="3047" y="6400799"/>
              <a:ext cx="12189460" cy="457200"/>
            </a:xfrm>
            <a:custGeom>
              <a:avLst/>
              <a:gdLst/>
              <a:ahLst/>
              <a:cxnLst/>
              <a:rect l="l" t="t" r="r" b="b"/>
              <a:pathLst>
                <a:path w="12189460" h="457200">
                  <a:moveTo>
                    <a:pt x="12188952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12188952" y="457199"/>
                  </a:lnTo>
                  <a:lnTo>
                    <a:pt x="12188952" y="0"/>
                  </a:lnTo>
                  <a:close/>
                </a:path>
              </a:pathLst>
            </a:custGeom>
            <a:solidFill>
              <a:srgbClr val="828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6333744"/>
              <a:ext cx="12189460" cy="64135"/>
            </a:xfrm>
            <a:custGeom>
              <a:avLst/>
              <a:gdLst/>
              <a:ahLst/>
              <a:cxnLst/>
              <a:rect l="l" t="t" r="r" b="b"/>
              <a:pathLst>
                <a:path w="12189460" h="64135">
                  <a:moveTo>
                    <a:pt x="12188952" y="0"/>
                  </a:moveTo>
                  <a:lnTo>
                    <a:pt x="0" y="0"/>
                  </a:lnTo>
                  <a:lnTo>
                    <a:pt x="0" y="64007"/>
                  </a:lnTo>
                  <a:lnTo>
                    <a:pt x="12188952" y="64007"/>
                  </a:lnTo>
                  <a:lnTo>
                    <a:pt x="12188952" y="0"/>
                  </a:lnTo>
                  <a:close/>
                </a:path>
              </a:pathLst>
            </a:custGeom>
            <a:solidFill>
              <a:srgbClr val="ACAC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1207008" y="4343400"/>
            <a:ext cx="9875520" cy="0"/>
          </a:xfrm>
          <a:custGeom>
            <a:avLst/>
            <a:gdLst/>
            <a:ahLst/>
            <a:cxnLst/>
            <a:rect l="l" t="t" r="r" b="b"/>
            <a:pathLst>
              <a:path w="9875520">
                <a:moveTo>
                  <a:pt x="0" y="0"/>
                </a:moveTo>
                <a:lnTo>
                  <a:pt x="98755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176019" y="2991688"/>
            <a:ext cx="2315210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0" spc="-45" dirty="0">
                <a:solidFill>
                  <a:srgbClr val="252525"/>
                </a:solidFill>
              </a:rPr>
              <a:t>Joints</a:t>
            </a:r>
            <a:endParaRPr sz="8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019" y="913841"/>
            <a:ext cx="601980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5" dirty="0"/>
              <a:t>Condyloid</a:t>
            </a:r>
            <a:r>
              <a:rPr spc="-215" dirty="0"/>
              <a:t> </a:t>
            </a:r>
            <a:r>
              <a:rPr spc="-45" dirty="0"/>
              <a:t>(Knuckle)</a:t>
            </a:r>
            <a:r>
              <a:rPr spc="-185" dirty="0"/>
              <a:t> </a:t>
            </a:r>
            <a:r>
              <a:rPr spc="-30" dirty="0"/>
              <a:t>Joint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8883" y="1867661"/>
            <a:ext cx="6327775" cy="328993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761365">
              <a:lnSpc>
                <a:spcPts val="3020"/>
              </a:lnSpc>
              <a:spcBef>
                <a:spcPts val="480"/>
              </a:spcBef>
            </a:pPr>
            <a:r>
              <a:rPr sz="2800" dirty="0">
                <a:solidFill>
                  <a:srgbClr val="404040"/>
                </a:solidFill>
                <a:latin typeface="Calibri"/>
                <a:cs typeface="Calibri"/>
              </a:rPr>
              <a:t>Biaxial</a:t>
            </a:r>
            <a:r>
              <a:rPr sz="2800" spc="-8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404040"/>
                </a:solidFill>
                <a:latin typeface="Calibri"/>
                <a:cs typeface="Calibri"/>
              </a:rPr>
              <a:t>(</a:t>
            </a:r>
            <a:r>
              <a:rPr sz="2800" b="1" spc="-25" dirty="0">
                <a:solidFill>
                  <a:srgbClr val="404040"/>
                </a:solidFill>
                <a:latin typeface="Calibri"/>
                <a:cs typeface="Calibri"/>
              </a:rPr>
              <a:t>flexion-</a:t>
            </a:r>
            <a:r>
              <a:rPr sz="2800" b="1" spc="-10" dirty="0">
                <a:solidFill>
                  <a:srgbClr val="404040"/>
                </a:solidFill>
                <a:latin typeface="Calibri"/>
                <a:cs typeface="Calibri"/>
              </a:rPr>
              <a:t>extension, </a:t>
            </a:r>
            <a:r>
              <a:rPr sz="2800" b="1" spc="-20" dirty="0">
                <a:solidFill>
                  <a:srgbClr val="404040"/>
                </a:solidFill>
                <a:latin typeface="Calibri"/>
                <a:cs typeface="Calibri"/>
              </a:rPr>
              <a:t>abduction-</a:t>
            </a:r>
            <a:r>
              <a:rPr sz="2800" b="1" spc="-50" dirty="0">
                <a:solidFill>
                  <a:srgbClr val="404040"/>
                </a:solidFill>
                <a:latin typeface="Calibri"/>
                <a:cs typeface="Calibri"/>
              </a:rPr>
              <a:t>- </a:t>
            </a:r>
            <a:r>
              <a:rPr sz="2800" b="1" spc="-10" dirty="0">
                <a:solidFill>
                  <a:srgbClr val="404040"/>
                </a:solidFill>
                <a:latin typeface="Calibri"/>
                <a:cs typeface="Calibri"/>
              </a:rPr>
              <a:t>adduction)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25"/>
              </a:spcBef>
            </a:pP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The</a:t>
            </a:r>
            <a:r>
              <a:rPr sz="2800" spc="-10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joint</a:t>
            </a:r>
            <a:r>
              <a:rPr sz="2800" spc="-9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surfaces</a:t>
            </a:r>
            <a:r>
              <a:rPr sz="2800" spc="-7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are</a:t>
            </a:r>
            <a:r>
              <a:rPr sz="2800" spc="-1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usually</a:t>
            </a:r>
            <a:r>
              <a:rPr sz="2800" spc="-9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0000"/>
                </a:solidFill>
                <a:latin typeface="Calibri"/>
                <a:cs typeface="Calibri"/>
              </a:rPr>
              <a:t>oval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800">
              <a:latin typeface="Calibri"/>
              <a:cs typeface="Calibri"/>
            </a:endParaRPr>
          </a:p>
          <a:p>
            <a:pPr marL="12700" marR="5080">
              <a:lnSpc>
                <a:spcPts val="3030"/>
              </a:lnSpc>
              <a:spcBef>
                <a:spcPts val="2445"/>
              </a:spcBef>
            </a:pPr>
            <a:r>
              <a:rPr sz="2800" dirty="0">
                <a:solidFill>
                  <a:srgbClr val="404040"/>
                </a:solidFill>
                <a:latin typeface="Calibri"/>
                <a:cs typeface="Calibri"/>
              </a:rPr>
              <a:t>One</a:t>
            </a:r>
            <a:r>
              <a:rPr sz="2800" spc="-8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404040"/>
                </a:solidFill>
                <a:latin typeface="Calibri"/>
                <a:cs typeface="Calibri"/>
              </a:rPr>
              <a:t>joint</a:t>
            </a:r>
            <a:r>
              <a:rPr sz="2800" spc="-7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404040"/>
                </a:solidFill>
                <a:latin typeface="Calibri"/>
                <a:cs typeface="Calibri"/>
              </a:rPr>
              <a:t>surface</a:t>
            </a:r>
            <a:r>
              <a:rPr sz="2800" spc="-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404040"/>
                </a:solidFill>
                <a:latin typeface="Calibri"/>
                <a:cs typeface="Calibri"/>
              </a:rPr>
              <a:t>is</a:t>
            </a:r>
            <a:r>
              <a:rPr sz="2800" spc="-7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404040"/>
                </a:solidFill>
                <a:latin typeface="Calibri"/>
                <a:cs typeface="Calibri"/>
              </a:rPr>
              <a:t>an</a:t>
            </a:r>
            <a:r>
              <a:rPr sz="2800" spc="-8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404040"/>
                </a:solidFill>
                <a:latin typeface="Calibri"/>
                <a:cs typeface="Calibri"/>
              </a:rPr>
              <a:t>ovular</a:t>
            </a:r>
            <a:r>
              <a:rPr sz="2800" spc="-7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404040"/>
                </a:solidFill>
                <a:latin typeface="Calibri"/>
                <a:cs typeface="Calibri"/>
              </a:rPr>
              <a:t>convex</a:t>
            </a:r>
            <a:r>
              <a:rPr sz="2800" spc="-7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Calibri"/>
                <a:cs typeface="Calibri"/>
              </a:rPr>
              <a:t>shape, </a:t>
            </a:r>
            <a:r>
              <a:rPr sz="2800" dirty="0">
                <a:solidFill>
                  <a:srgbClr val="404040"/>
                </a:solidFill>
                <a:latin typeface="Calibri"/>
                <a:cs typeface="Calibri"/>
              </a:rPr>
              <a:t>and</a:t>
            </a:r>
            <a:r>
              <a:rPr sz="2800" spc="-5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404040"/>
                </a:solidFill>
                <a:latin typeface="Calibri"/>
                <a:cs typeface="Calibri"/>
              </a:rPr>
              <a:t>the</a:t>
            </a:r>
            <a:r>
              <a:rPr sz="2800" spc="-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404040"/>
                </a:solidFill>
                <a:latin typeface="Calibri"/>
                <a:cs typeface="Calibri"/>
              </a:rPr>
              <a:t>other</a:t>
            </a:r>
            <a:r>
              <a:rPr sz="2800" spc="-5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404040"/>
                </a:solidFill>
                <a:latin typeface="Calibri"/>
                <a:cs typeface="Calibri"/>
              </a:rPr>
              <a:t>is</a:t>
            </a:r>
            <a:r>
              <a:rPr sz="2800" spc="-6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sz="28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reciprocally</a:t>
            </a:r>
            <a:r>
              <a:rPr sz="2800" spc="-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shaped </a:t>
            </a:r>
            <a:r>
              <a:rPr sz="2800" spc="-20" dirty="0">
                <a:solidFill>
                  <a:srgbClr val="FF0000"/>
                </a:solidFill>
                <a:latin typeface="Calibri"/>
                <a:cs typeface="Calibri"/>
              </a:rPr>
              <a:t>concave</a:t>
            </a:r>
            <a:r>
              <a:rPr sz="2800" spc="-8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surface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76971" y="1898904"/>
            <a:ext cx="4415027" cy="415594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019" y="913841"/>
            <a:ext cx="288671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Saddle</a:t>
            </a:r>
            <a:r>
              <a:rPr spc="-225" dirty="0"/>
              <a:t> </a:t>
            </a:r>
            <a:r>
              <a:rPr spc="-35" dirty="0"/>
              <a:t>Joint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76019" y="1676826"/>
            <a:ext cx="6890384" cy="17138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3345" marR="5080" indent="-81280">
              <a:lnSpc>
                <a:spcPct val="131800"/>
              </a:lnSpc>
              <a:spcBef>
                <a:spcPts val="105"/>
              </a:spcBef>
            </a:pPr>
            <a:r>
              <a:rPr sz="2800" dirty="0">
                <a:solidFill>
                  <a:srgbClr val="404040"/>
                </a:solidFill>
                <a:latin typeface="Calibri"/>
                <a:cs typeface="Calibri"/>
              </a:rPr>
              <a:t>Biaxial</a:t>
            </a:r>
            <a:r>
              <a:rPr sz="2800" spc="-1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spc="-30" dirty="0">
                <a:solidFill>
                  <a:srgbClr val="404040"/>
                </a:solidFill>
                <a:latin typeface="Calibri"/>
                <a:cs typeface="Calibri"/>
              </a:rPr>
              <a:t>(flexion-</a:t>
            </a:r>
            <a:r>
              <a:rPr sz="2800" spc="-10" dirty="0">
                <a:solidFill>
                  <a:srgbClr val="404040"/>
                </a:solidFill>
                <a:latin typeface="Calibri"/>
                <a:cs typeface="Calibri"/>
              </a:rPr>
              <a:t>extension,</a:t>
            </a:r>
            <a:r>
              <a:rPr sz="2800" spc="-5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404040"/>
                </a:solidFill>
                <a:latin typeface="Calibri"/>
                <a:cs typeface="Calibri"/>
              </a:rPr>
              <a:t>abduction</a:t>
            </a:r>
            <a:r>
              <a:rPr sz="2800" spc="-6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Calibri"/>
                <a:cs typeface="Calibri"/>
              </a:rPr>
              <a:t>adduction) </a:t>
            </a:r>
            <a:r>
              <a:rPr sz="2800" dirty="0">
                <a:solidFill>
                  <a:srgbClr val="404040"/>
                </a:solidFill>
                <a:latin typeface="Calibri"/>
                <a:cs typeface="Calibri"/>
              </a:rPr>
              <a:t>The</a:t>
            </a:r>
            <a:r>
              <a:rPr sz="2800" spc="-6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404040"/>
                </a:solidFill>
                <a:latin typeface="Calibri"/>
                <a:cs typeface="Calibri"/>
              </a:rPr>
              <a:t>bones</a:t>
            </a:r>
            <a:r>
              <a:rPr sz="28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set</a:t>
            </a:r>
            <a:r>
              <a:rPr sz="2800" spc="-6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together</a:t>
            </a:r>
            <a:r>
              <a:rPr sz="2800" spc="-6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as</a:t>
            </a:r>
            <a:r>
              <a:rPr sz="2800" spc="-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in</a:t>
            </a:r>
            <a:r>
              <a:rPr sz="2800" spc="-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sitting</a:t>
            </a:r>
            <a:r>
              <a:rPr sz="2800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on</a:t>
            </a:r>
            <a:r>
              <a:rPr sz="2800" spc="-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800" spc="-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horse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65"/>
              </a:spcBef>
            </a:pPr>
            <a:r>
              <a:rPr sz="2800" dirty="0">
                <a:solidFill>
                  <a:srgbClr val="404040"/>
                </a:solidFill>
                <a:latin typeface="Calibri"/>
                <a:cs typeface="Calibri"/>
              </a:rPr>
              <a:t>E.g.</a:t>
            </a:r>
            <a:r>
              <a:rPr sz="2800" spc="-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404040"/>
                </a:solidFill>
                <a:latin typeface="Calibri"/>
                <a:cs typeface="Calibri"/>
              </a:rPr>
              <a:t>carpometacarpal</a:t>
            </a:r>
            <a:r>
              <a:rPr sz="2800" b="1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404040"/>
                </a:solidFill>
                <a:latin typeface="Calibri"/>
                <a:cs typeface="Calibri"/>
              </a:rPr>
              <a:t>joint</a:t>
            </a:r>
            <a:r>
              <a:rPr sz="2800" b="1" spc="-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404040"/>
                </a:solidFill>
                <a:latin typeface="Calibri"/>
                <a:cs typeface="Calibri"/>
              </a:rPr>
              <a:t>of</a:t>
            </a:r>
            <a:r>
              <a:rPr sz="2800" b="1" spc="-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404040"/>
                </a:solidFill>
                <a:latin typeface="Calibri"/>
                <a:cs typeface="Calibri"/>
              </a:rPr>
              <a:t>the</a:t>
            </a:r>
            <a:r>
              <a:rPr sz="2800" b="1" spc="-5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404040"/>
                </a:solidFill>
                <a:latin typeface="Calibri"/>
                <a:cs typeface="Calibri"/>
              </a:rPr>
              <a:t>thumb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26223" y="3448811"/>
            <a:ext cx="4684776" cy="27432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Ball</a:t>
            </a:r>
            <a:r>
              <a:rPr spc="-229" dirty="0"/>
              <a:t> </a:t>
            </a:r>
            <a:r>
              <a:rPr dirty="0"/>
              <a:t>and</a:t>
            </a:r>
            <a:r>
              <a:rPr spc="-210" dirty="0"/>
              <a:t> </a:t>
            </a:r>
            <a:r>
              <a:rPr spc="-55" dirty="0"/>
              <a:t>Socket</a:t>
            </a:r>
            <a:r>
              <a:rPr spc="-215" dirty="0"/>
              <a:t> </a:t>
            </a:r>
            <a:r>
              <a:rPr spc="-35" dirty="0"/>
              <a:t>Joint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76019" y="1676826"/>
            <a:ext cx="5934710" cy="2119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31800"/>
              </a:lnSpc>
              <a:spcBef>
                <a:spcPts val="105"/>
              </a:spcBef>
            </a:pP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Multiaxial</a:t>
            </a:r>
            <a:r>
              <a:rPr sz="2800" spc="-9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rotation</a:t>
            </a:r>
            <a:r>
              <a:rPr sz="2800" spc="-6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Calibri"/>
                <a:cs typeface="Calibri"/>
              </a:rPr>
              <a:t>(rotation</a:t>
            </a:r>
            <a:r>
              <a:rPr sz="2800" spc="-7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404040"/>
                </a:solidFill>
                <a:latin typeface="Calibri"/>
                <a:cs typeface="Calibri"/>
              </a:rPr>
              <a:t>in</a:t>
            </a:r>
            <a:r>
              <a:rPr sz="2800" spc="-8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404040"/>
                </a:solidFill>
                <a:latin typeface="Calibri"/>
                <a:cs typeface="Calibri"/>
              </a:rPr>
              <a:t>all</a:t>
            </a:r>
            <a:r>
              <a:rPr sz="2800" spc="-9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Calibri"/>
                <a:cs typeface="Calibri"/>
              </a:rPr>
              <a:t>planes)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800" spc="-6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rounded</a:t>
            </a:r>
            <a:r>
              <a:rPr sz="2800" spc="-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bone</a:t>
            </a:r>
            <a:r>
              <a:rPr sz="2800" spc="-6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is</a:t>
            </a:r>
            <a:r>
              <a:rPr sz="2800" spc="-8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fitted</a:t>
            </a:r>
            <a:r>
              <a:rPr sz="2800" spc="-8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into</a:t>
            </a:r>
            <a:r>
              <a:rPr sz="2800" spc="-7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800" spc="-8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FF0000"/>
                </a:solidFill>
                <a:latin typeface="Calibri"/>
                <a:cs typeface="Calibri"/>
              </a:rPr>
              <a:t>cup</a:t>
            </a:r>
            <a:endParaRPr sz="2800">
              <a:latin typeface="Calibri"/>
              <a:cs typeface="Calibri"/>
            </a:endParaRPr>
          </a:p>
          <a:p>
            <a:pPr marL="305435" indent="-183515">
              <a:lnSpc>
                <a:spcPct val="100000"/>
              </a:lnSpc>
              <a:spcBef>
                <a:spcPts val="135"/>
              </a:spcBef>
              <a:buClr>
                <a:srgbClr val="9DBEBD"/>
              </a:buClr>
              <a:buChar char="◦"/>
              <a:tabLst>
                <a:tab pos="306070" algn="l"/>
              </a:tabLst>
            </a:pP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like</a:t>
            </a:r>
            <a:r>
              <a:rPr sz="2400" spc="-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sz="2400" spc="-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Calibri"/>
                <a:cs typeface="Calibri"/>
              </a:rPr>
              <a:t>receptacle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45"/>
              </a:spcBef>
            </a:pPr>
            <a:r>
              <a:rPr sz="2800" dirty="0">
                <a:solidFill>
                  <a:srgbClr val="404040"/>
                </a:solidFill>
                <a:latin typeface="Calibri"/>
                <a:cs typeface="Calibri"/>
              </a:rPr>
              <a:t>E.g.</a:t>
            </a:r>
            <a:r>
              <a:rPr sz="2800" spc="-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404040"/>
                </a:solidFill>
                <a:latin typeface="Calibri"/>
                <a:cs typeface="Calibri"/>
              </a:rPr>
              <a:t>shoulder</a:t>
            </a:r>
            <a:r>
              <a:rPr sz="2800" b="1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404040"/>
                </a:solidFill>
                <a:latin typeface="Calibri"/>
                <a:cs typeface="Calibri"/>
              </a:rPr>
              <a:t>&amp;</a:t>
            </a:r>
            <a:r>
              <a:rPr sz="2800" b="1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404040"/>
                </a:solidFill>
                <a:latin typeface="Calibri"/>
                <a:cs typeface="Calibri"/>
              </a:rPr>
              <a:t>hip</a:t>
            </a:r>
            <a:r>
              <a:rPr sz="2800" b="1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404040"/>
                </a:solidFill>
                <a:latin typeface="Calibri"/>
                <a:cs typeface="Calibri"/>
              </a:rPr>
              <a:t>joints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75859" y="3764279"/>
            <a:ext cx="7216139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019" y="913841"/>
            <a:ext cx="475742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Plane</a:t>
            </a:r>
            <a:r>
              <a:rPr spc="-225" dirty="0"/>
              <a:t> </a:t>
            </a:r>
            <a:r>
              <a:rPr spc="-35" dirty="0"/>
              <a:t>(Gliding)</a:t>
            </a:r>
            <a:r>
              <a:rPr spc="-215" dirty="0"/>
              <a:t> </a:t>
            </a:r>
            <a:r>
              <a:rPr spc="-30" dirty="0"/>
              <a:t>Joint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76019" y="1676543"/>
            <a:ext cx="9277985" cy="2314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394585">
              <a:lnSpc>
                <a:spcPct val="126299"/>
              </a:lnSpc>
              <a:spcBef>
                <a:spcPts val="100"/>
              </a:spcBef>
            </a:pP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Uniaxial</a:t>
            </a:r>
            <a:r>
              <a:rPr sz="32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(permits</a:t>
            </a:r>
            <a:r>
              <a:rPr sz="32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gliding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movements)</a:t>
            </a:r>
            <a:r>
              <a:rPr sz="3200" spc="8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The</a:t>
            </a:r>
            <a:r>
              <a:rPr sz="3200" spc="-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bone</a:t>
            </a:r>
            <a:r>
              <a:rPr sz="3200" spc="-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surfaces</a:t>
            </a:r>
            <a:r>
              <a:rPr sz="3200" spc="-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involved</a:t>
            </a:r>
            <a:r>
              <a:rPr sz="32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are</a:t>
            </a:r>
            <a:r>
              <a:rPr sz="3200" spc="-6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nearly</a:t>
            </a:r>
            <a:r>
              <a:rPr sz="3200" spc="-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FF0000"/>
                </a:solidFill>
                <a:latin typeface="Calibri"/>
                <a:cs typeface="Calibri"/>
              </a:rPr>
              <a:t>flat</a:t>
            </a:r>
            <a:endParaRPr sz="3200">
              <a:latin typeface="Calibri"/>
              <a:cs typeface="Calibri"/>
            </a:endParaRPr>
          </a:p>
          <a:p>
            <a:pPr marL="12700" marR="5080">
              <a:lnSpc>
                <a:spcPts val="3460"/>
              </a:lnSpc>
              <a:spcBef>
                <a:spcPts val="1450"/>
              </a:spcBef>
            </a:pP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E.g.</a:t>
            </a:r>
            <a:r>
              <a:rPr sz="3200" spc="-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404040"/>
                </a:solidFill>
                <a:latin typeface="Calibri"/>
                <a:cs typeface="Calibri"/>
              </a:rPr>
              <a:t>intercarpal</a:t>
            </a:r>
            <a:r>
              <a:rPr sz="3200" b="1" spc="-7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404040"/>
                </a:solidFill>
                <a:latin typeface="Calibri"/>
                <a:cs typeface="Calibri"/>
              </a:rPr>
              <a:t>joints</a:t>
            </a:r>
            <a:r>
              <a:rPr sz="3200" b="1" spc="-9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404040"/>
                </a:solidFill>
                <a:latin typeface="Calibri"/>
                <a:cs typeface="Calibri"/>
              </a:rPr>
              <a:t>and</a:t>
            </a:r>
            <a:r>
              <a:rPr sz="3200" b="1" spc="-8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404040"/>
                </a:solidFill>
                <a:latin typeface="Calibri"/>
                <a:cs typeface="Calibri"/>
              </a:rPr>
              <a:t>acromioclavicular</a:t>
            </a:r>
            <a:r>
              <a:rPr sz="3200" b="1" spc="-6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joint</a:t>
            </a:r>
            <a:r>
              <a:rPr sz="3200" spc="-7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of</a:t>
            </a:r>
            <a:r>
              <a:rPr sz="3200" spc="-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vertebrae</a:t>
            </a:r>
            <a:endParaRPr sz="32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26479" y="4082796"/>
            <a:ext cx="4811268" cy="220980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967483" y="4322064"/>
            <a:ext cx="2895599" cy="197053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019" y="913841"/>
            <a:ext cx="769810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5" dirty="0"/>
              <a:t>Characteristics</a:t>
            </a:r>
            <a:r>
              <a:rPr spc="-175" dirty="0"/>
              <a:t> </a:t>
            </a:r>
            <a:r>
              <a:rPr dirty="0"/>
              <a:t>of</a:t>
            </a:r>
            <a:r>
              <a:rPr spc="-190" dirty="0"/>
              <a:t> </a:t>
            </a:r>
            <a:r>
              <a:rPr spc="-40" dirty="0"/>
              <a:t>Synovial</a:t>
            </a:r>
            <a:r>
              <a:rPr spc="-175" dirty="0"/>
              <a:t> </a:t>
            </a:r>
            <a:r>
              <a:rPr spc="-30" dirty="0"/>
              <a:t>Joints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0486" y="1776806"/>
            <a:ext cx="9779000" cy="4029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495"/>
              </a:lnSpc>
              <a:spcBef>
                <a:spcPts val="95"/>
              </a:spcBef>
            </a:pPr>
            <a:r>
              <a:rPr sz="2200" b="1" spc="-10" dirty="0">
                <a:solidFill>
                  <a:srgbClr val="404040"/>
                </a:solidFill>
                <a:latin typeface="Calibri"/>
                <a:cs typeface="Calibri"/>
              </a:rPr>
              <a:t>Hyaline</a:t>
            </a:r>
            <a:r>
              <a:rPr sz="2200" b="1" spc="-6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404040"/>
                </a:solidFill>
                <a:latin typeface="Calibri"/>
                <a:cs typeface="Calibri"/>
              </a:rPr>
              <a:t>cartilage</a:t>
            </a:r>
            <a:endParaRPr sz="2200">
              <a:latin typeface="Calibri"/>
              <a:cs typeface="Calibri"/>
            </a:endParaRPr>
          </a:p>
          <a:p>
            <a:pPr marL="294005" indent="-236220">
              <a:lnSpc>
                <a:spcPts val="2135"/>
              </a:lnSpc>
              <a:buClr>
                <a:srgbClr val="9DBEBD"/>
              </a:buClr>
              <a:buChar char="◦"/>
              <a:tabLst>
                <a:tab pos="294005" algn="l"/>
                <a:tab pos="294640" algn="l"/>
              </a:tabLst>
            </a:pP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sz="1900" spc="-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protective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layer</a:t>
            </a:r>
            <a:r>
              <a:rPr sz="1900" spc="-5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of</a:t>
            </a:r>
            <a:r>
              <a:rPr sz="1900" spc="-6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dense</a:t>
            </a:r>
            <a:r>
              <a:rPr sz="1900" spc="-6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white</a:t>
            </a:r>
            <a:r>
              <a:rPr sz="19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connective</a:t>
            </a:r>
            <a:r>
              <a:rPr sz="19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tissue</a:t>
            </a:r>
            <a:r>
              <a:rPr sz="1900" spc="-6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that</a:t>
            </a:r>
            <a:r>
              <a:rPr sz="1900" spc="-5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FF0000"/>
                </a:solidFill>
                <a:latin typeface="Calibri"/>
                <a:cs typeface="Calibri"/>
              </a:rPr>
              <a:t>covers</a:t>
            </a:r>
            <a:r>
              <a:rPr sz="1900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FF0000"/>
                </a:solidFill>
                <a:latin typeface="Calibri"/>
                <a:cs typeface="Calibri"/>
              </a:rPr>
              <a:t>the</a:t>
            </a:r>
            <a:r>
              <a:rPr sz="1900" spc="-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FF0000"/>
                </a:solidFill>
                <a:latin typeface="Calibri"/>
                <a:cs typeface="Calibri"/>
              </a:rPr>
              <a:t>ends</a:t>
            </a:r>
            <a:r>
              <a:rPr sz="1900" spc="-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FF0000"/>
                </a:solidFill>
                <a:latin typeface="Calibri"/>
                <a:cs typeface="Calibri"/>
              </a:rPr>
              <a:t>of</a:t>
            </a:r>
            <a:r>
              <a:rPr sz="1900" spc="-6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FF0000"/>
                </a:solidFill>
                <a:latin typeface="Calibri"/>
                <a:cs typeface="Calibri"/>
              </a:rPr>
              <a:t>the</a:t>
            </a:r>
            <a:r>
              <a:rPr sz="1900" spc="-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FF0000"/>
                </a:solidFill>
                <a:latin typeface="Calibri"/>
                <a:cs typeface="Calibri"/>
              </a:rPr>
              <a:t>articulating</a:t>
            </a:r>
            <a:r>
              <a:rPr sz="1900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FF0000"/>
                </a:solidFill>
                <a:latin typeface="Calibri"/>
                <a:cs typeface="Calibri"/>
              </a:rPr>
              <a:t>bones</a:t>
            </a:r>
            <a:endParaRPr sz="1900">
              <a:latin typeface="Calibri"/>
              <a:cs typeface="Calibri"/>
            </a:endParaRPr>
          </a:p>
          <a:p>
            <a:pPr marL="12700" marR="7466965">
              <a:lnSpc>
                <a:spcPct val="123200"/>
              </a:lnSpc>
              <a:spcBef>
                <a:spcPts val="195"/>
              </a:spcBef>
            </a:pPr>
            <a:r>
              <a:rPr sz="2200" b="1" dirty="0">
                <a:solidFill>
                  <a:srgbClr val="404040"/>
                </a:solidFill>
                <a:latin typeface="Calibri"/>
                <a:cs typeface="Calibri"/>
              </a:rPr>
              <a:t>Joint</a:t>
            </a:r>
            <a:r>
              <a:rPr sz="2200" b="1" spc="-9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404040"/>
                </a:solidFill>
                <a:latin typeface="Calibri"/>
                <a:cs typeface="Calibri"/>
              </a:rPr>
              <a:t>cavity</a:t>
            </a:r>
            <a:r>
              <a:rPr sz="2200" b="1" spc="5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404040"/>
                </a:solidFill>
                <a:latin typeface="Calibri"/>
                <a:cs typeface="Calibri"/>
              </a:rPr>
              <a:t>Synovial</a:t>
            </a:r>
            <a:r>
              <a:rPr sz="2200" b="1" spc="-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404040"/>
                </a:solidFill>
                <a:latin typeface="Calibri"/>
                <a:cs typeface="Calibri"/>
              </a:rPr>
              <a:t>membrane</a:t>
            </a:r>
            <a:endParaRPr sz="2200">
              <a:latin typeface="Calibri"/>
              <a:cs typeface="Calibri"/>
            </a:endParaRPr>
          </a:p>
          <a:p>
            <a:pPr marL="241300" indent="-183515">
              <a:lnSpc>
                <a:spcPts val="1950"/>
              </a:lnSpc>
              <a:buClr>
                <a:srgbClr val="9DBEBD"/>
              </a:buClr>
              <a:buChar char="◦"/>
              <a:tabLst>
                <a:tab pos="241300" algn="l"/>
              </a:tabLst>
            </a:pP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Covers</a:t>
            </a:r>
            <a:r>
              <a:rPr sz="19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joint</a:t>
            </a:r>
            <a:r>
              <a:rPr sz="1900" spc="-6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30" dirty="0">
                <a:solidFill>
                  <a:srgbClr val="404040"/>
                </a:solidFill>
                <a:latin typeface="Calibri"/>
                <a:cs typeface="Calibri"/>
              </a:rPr>
              <a:t>cavity,</a:t>
            </a:r>
            <a:r>
              <a:rPr sz="1900" spc="-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except</a:t>
            </a:r>
            <a:r>
              <a:rPr sz="1900" spc="-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over</a:t>
            </a:r>
            <a:r>
              <a:rPr sz="19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the</a:t>
            </a:r>
            <a:r>
              <a:rPr sz="1900" spc="-6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surfaces</a:t>
            </a:r>
            <a:r>
              <a:rPr sz="1900" spc="-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of</a:t>
            </a:r>
            <a:r>
              <a:rPr sz="1900" spc="-6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articular</a:t>
            </a:r>
            <a:r>
              <a:rPr sz="19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cartilages</a:t>
            </a:r>
            <a:endParaRPr sz="1900">
              <a:latin typeface="Calibri"/>
              <a:cs typeface="Calibri"/>
            </a:endParaRPr>
          </a:p>
          <a:p>
            <a:pPr marL="241300" indent="-183515">
              <a:lnSpc>
                <a:spcPts val="2240"/>
              </a:lnSpc>
              <a:buClr>
                <a:srgbClr val="9DBEBD"/>
              </a:buClr>
              <a:buChar char="◦"/>
              <a:tabLst>
                <a:tab pos="241300" algn="l"/>
              </a:tabLst>
            </a:pPr>
            <a:r>
              <a:rPr sz="1900" spc="-10" dirty="0">
                <a:solidFill>
                  <a:srgbClr val="FF0000"/>
                </a:solidFill>
                <a:latin typeface="Calibri"/>
                <a:cs typeface="Calibri"/>
              </a:rPr>
              <a:t>Secretes</a:t>
            </a:r>
            <a:r>
              <a:rPr sz="19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FF0000"/>
                </a:solidFill>
                <a:latin typeface="Calibri"/>
                <a:cs typeface="Calibri"/>
              </a:rPr>
              <a:t>the</a:t>
            </a:r>
            <a:r>
              <a:rPr sz="1900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FF0000"/>
                </a:solidFill>
                <a:latin typeface="Calibri"/>
                <a:cs typeface="Calibri"/>
              </a:rPr>
              <a:t>lubrication</a:t>
            </a:r>
            <a:r>
              <a:rPr sz="1900" spc="-20" dirty="0">
                <a:solidFill>
                  <a:srgbClr val="FF0000"/>
                </a:solidFill>
                <a:latin typeface="Calibri"/>
                <a:cs typeface="Calibri"/>
              </a:rPr>
              <a:t> fluid</a:t>
            </a:r>
            <a:endParaRPr sz="1900">
              <a:latin typeface="Calibri"/>
              <a:cs typeface="Calibri"/>
            </a:endParaRPr>
          </a:p>
          <a:p>
            <a:pPr marL="12700">
              <a:lnSpc>
                <a:spcPts val="2495"/>
              </a:lnSpc>
              <a:spcBef>
                <a:spcPts val="815"/>
              </a:spcBef>
            </a:pPr>
            <a:r>
              <a:rPr sz="2200" b="1" spc="-10" dirty="0">
                <a:solidFill>
                  <a:srgbClr val="404040"/>
                </a:solidFill>
                <a:latin typeface="Calibri"/>
                <a:cs typeface="Calibri"/>
              </a:rPr>
              <a:t>Synovial</a:t>
            </a:r>
            <a:r>
              <a:rPr sz="2200" b="1" spc="-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404040"/>
                </a:solidFill>
                <a:latin typeface="Calibri"/>
                <a:cs typeface="Calibri"/>
              </a:rPr>
              <a:t>fluid</a:t>
            </a:r>
            <a:endParaRPr sz="2200">
              <a:latin typeface="Calibri"/>
              <a:cs typeface="Calibri"/>
            </a:endParaRPr>
          </a:p>
          <a:p>
            <a:pPr marL="241300" indent="-183515">
              <a:lnSpc>
                <a:spcPts val="2135"/>
              </a:lnSpc>
              <a:buClr>
                <a:srgbClr val="9DBEBD"/>
              </a:buClr>
              <a:buChar char="◦"/>
              <a:tabLst>
                <a:tab pos="241300" algn="l"/>
              </a:tabLst>
            </a:pPr>
            <a:r>
              <a:rPr sz="1900" spc="-10" dirty="0">
                <a:solidFill>
                  <a:srgbClr val="FF0000"/>
                </a:solidFill>
                <a:latin typeface="Calibri"/>
                <a:cs typeface="Calibri"/>
              </a:rPr>
              <a:t>Lubricates</a:t>
            </a:r>
            <a:r>
              <a:rPr sz="1900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FF0000"/>
                </a:solidFill>
                <a:latin typeface="Calibri"/>
                <a:cs typeface="Calibri"/>
              </a:rPr>
              <a:t>the</a:t>
            </a:r>
            <a:r>
              <a:rPr sz="1900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FF0000"/>
                </a:solidFill>
                <a:latin typeface="Calibri"/>
                <a:cs typeface="Calibri"/>
              </a:rPr>
              <a:t>joints</a:t>
            </a:r>
            <a:endParaRPr sz="1900">
              <a:latin typeface="Calibri"/>
              <a:cs typeface="Calibri"/>
            </a:endParaRPr>
          </a:p>
          <a:p>
            <a:pPr marL="12700">
              <a:lnSpc>
                <a:spcPts val="2505"/>
              </a:lnSpc>
              <a:spcBef>
                <a:spcPts val="805"/>
              </a:spcBef>
            </a:pPr>
            <a:r>
              <a:rPr sz="2200" b="1" spc="-10" dirty="0">
                <a:solidFill>
                  <a:srgbClr val="404040"/>
                </a:solidFill>
                <a:latin typeface="Calibri"/>
                <a:cs typeface="Calibri"/>
              </a:rPr>
              <a:t>Capsule</a:t>
            </a:r>
            <a:endParaRPr sz="2200">
              <a:latin typeface="Calibri"/>
              <a:cs typeface="Calibri"/>
            </a:endParaRPr>
          </a:p>
          <a:p>
            <a:pPr marL="241300" indent="-183515">
              <a:lnSpc>
                <a:spcPts val="2145"/>
              </a:lnSpc>
              <a:buClr>
                <a:srgbClr val="9DBEBD"/>
              </a:buClr>
              <a:buChar char="◦"/>
              <a:tabLst>
                <a:tab pos="241300" algn="l"/>
              </a:tabLst>
            </a:pP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May</a:t>
            </a:r>
            <a:r>
              <a:rPr sz="1900" spc="-6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or</a:t>
            </a:r>
            <a:r>
              <a:rPr sz="1900" spc="-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may</a:t>
            </a:r>
            <a:r>
              <a:rPr sz="1900" spc="-6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not</a:t>
            </a:r>
            <a:r>
              <a:rPr sz="1900" spc="-6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have</a:t>
            </a:r>
            <a:r>
              <a:rPr sz="19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thickenings</a:t>
            </a:r>
            <a:r>
              <a:rPr sz="19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called</a:t>
            </a:r>
            <a:r>
              <a:rPr sz="1900" spc="-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04040"/>
                </a:solidFill>
                <a:latin typeface="Calibri"/>
                <a:cs typeface="Calibri"/>
              </a:rPr>
              <a:t>intrinsic</a:t>
            </a:r>
            <a:r>
              <a:rPr sz="1900" spc="-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libri"/>
                <a:cs typeface="Calibri"/>
              </a:rPr>
              <a:t>ligaments</a:t>
            </a:r>
            <a:endParaRPr sz="1900">
              <a:latin typeface="Calibri"/>
              <a:cs typeface="Calibri"/>
            </a:endParaRPr>
          </a:p>
          <a:p>
            <a:pPr marL="12700">
              <a:lnSpc>
                <a:spcPts val="2570"/>
              </a:lnSpc>
              <a:spcBef>
                <a:spcPts val="805"/>
              </a:spcBef>
            </a:pPr>
            <a:r>
              <a:rPr sz="2200" b="1" dirty="0">
                <a:solidFill>
                  <a:srgbClr val="404040"/>
                </a:solidFill>
                <a:latin typeface="Calibri"/>
                <a:cs typeface="Calibri"/>
              </a:rPr>
              <a:t>Extrinsic</a:t>
            </a:r>
            <a:r>
              <a:rPr sz="2200" b="1" spc="-8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404040"/>
                </a:solidFill>
                <a:latin typeface="Calibri"/>
                <a:cs typeface="Calibri"/>
              </a:rPr>
              <a:t>ligaments</a:t>
            </a:r>
            <a:endParaRPr sz="2200">
              <a:latin typeface="Calibri"/>
              <a:cs typeface="Calibri"/>
            </a:endParaRPr>
          </a:p>
          <a:p>
            <a:pPr marL="283845" indent="-226695">
              <a:lnSpc>
                <a:spcPts val="1730"/>
              </a:lnSpc>
              <a:buClr>
                <a:srgbClr val="9DBEBD"/>
              </a:buClr>
              <a:buChar char="◦"/>
              <a:tabLst>
                <a:tab pos="283845" algn="l"/>
                <a:tab pos="284480" algn="l"/>
              </a:tabLst>
            </a:pPr>
            <a:r>
              <a:rPr sz="1500" dirty="0">
                <a:solidFill>
                  <a:srgbClr val="404040"/>
                </a:solidFill>
                <a:latin typeface="Calibri"/>
                <a:cs typeface="Calibri"/>
              </a:rPr>
              <a:t>Support</a:t>
            </a:r>
            <a:r>
              <a:rPr sz="15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404040"/>
                </a:solidFill>
                <a:latin typeface="Calibri"/>
                <a:cs typeface="Calibri"/>
              </a:rPr>
              <a:t>the</a:t>
            </a:r>
            <a:r>
              <a:rPr sz="15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404040"/>
                </a:solidFill>
                <a:latin typeface="Calibri"/>
                <a:cs typeface="Calibri"/>
              </a:rPr>
              <a:t>joint</a:t>
            </a:r>
            <a:r>
              <a:rPr sz="15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404040"/>
                </a:solidFill>
                <a:latin typeface="Calibri"/>
                <a:cs typeface="Calibri"/>
              </a:rPr>
              <a:t>and</a:t>
            </a:r>
            <a:r>
              <a:rPr sz="15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FF0000"/>
                </a:solidFill>
                <a:latin typeface="Calibri"/>
                <a:cs typeface="Calibri"/>
              </a:rPr>
              <a:t>connect</a:t>
            </a:r>
            <a:r>
              <a:rPr sz="15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FF0000"/>
                </a:solidFill>
                <a:latin typeface="Calibri"/>
                <a:cs typeface="Calibri"/>
              </a:rPr>
              <a:t>the</a:t>
            </a:r>
            <a:r>
              <a:rPr sz="150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FF0000"/>
                </a:solidFill>
                <a:latin typeface="Calibri"/>
                <a:cs typeface="Calibri"/>
              </a:rPr>
              <a:t>articulating</a:t>
            </a:r>
            <a:r>
              <a:rPr sz="1500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FF0000"/>
                </a:solidFill>
                <a:latin typeface="Calibri"/>
                <a:cs typeface="Calibri"/>
              </a:rPr>
              <a:t>bones</a:t>
            </a:r>
            <a:r>
              <a:rPr sz="150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FF0000"/>
                </a:solidFill>
                <a:latin typeface="Calibri"/>
                <a:cs typeface="Calibri"/>
              </a:rPr>
              <a:t>of</a:t>
            </a:r>
            <a:r>
              <a:rPr sz="15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FF0000"/>
                </a:solidFill>
                <a:latin typeface="Calibri"/>
                <a:cs typeface="Calibri"/>
              </a:rPr>
              <a:t>the</a:t>
            </a:r>
            <a:r>
              <a:rPr sz="150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500" spc="-10" dirty="0">
                <a:solidFill>
                  <a:srgbClr val="FF0000"/>
                </a:solidFill>
                <a:latin typeface="Calibri"/>
                <a:cs typeface="Calibri"/>
              </a:rPr>
              <a:t>joint</a:t>
            </a:r>
            <a:endParaRPr sz="1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2762" y="913841"/>
            <a:ext cx="511619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0" dirty="0"/>
              <a:t>Introduction</a:t>
            </a:r>
            <a:r>
              <a:rPr spc="-215" dirty="0"/>
              <a:t> </a:t>
            </a:r>
            <a:r>
              <a:rPr dirty="0"/>
              <a:t>to</a:t>
            </a:r>
            <a:r>
              <a:rPr spc="-190" dirty="0"/>
              <a:t> </a:t>
            </a:r>
            <a:r>
              <a:rPr spc="-35" dirty="0"/>
              <a:t>Joints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1176019" y="1676543"/>
            <a:ext cx="9839960" cy="2504532"/>
          </a:xfrm>
          <a:prstGeom prst="rect">
            <a:avLst/>
          </a:prstGeom>
        </p:spPr>
        <p:txBody>
          <a:bodyPr vert="horz" wrap="square" lIns="0" tIns="148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70"/>
              </a:spcBef>
            </a:pPr>
            <a:r>
              <a:rPr dirty="0"/>
              <a:t>A</a:t>
            </a:r>
            <a:r>
              <a:rPr spc="-50" dirty="0"/>
              <a:t> </a:t>
            </a:r>
            <a:r>
              <a:rPr dirty="0"/>
              <a:t>joint</a:t>
            </a:r>
            <a:r>
              <a:rPr spc="-50" dirty="0"/>
              <a:t> </a:t>
            </a:r>
            <a:r>
              <a:rPr dirty="0"/>
              <a:t>is</a:t>
            </a:r>
            <a:r>
              <a:rPr spc="-50" dirty="0"/>
              <a:t> </a:t>
            </a:r>
            <a:r>
              <a:rPr dirty="0"/>
              <a:t>a</a:t>
            </a:r>
            <a:r>
              <a:rPr spc="-70" dirty="0"/>
              <a:t> </a:t>
            </a:r>
            <a:r>
              <a:rPr dirty="0"/>
              <a:t>point</a:t>
            </a:r>
            <a:r>
              <a:rPr spc="-35" dirty="0"/>
              <a:t> </a:t>
            </a:r>
            <a:r>
              <a:rPr dirty="0"/>
              <a:t>of</a:t>
            </a:r>
            <a:r>
              <a:rPr spc="-60" dirty="0"/>
              <a:t> </a:t>
            </a:r>
            <a:r>
              <a:rPr spc="-10" dirty="0"/>
              <a:t>connection</a:t>
            </a:r>
            <a:r>
              <a:rPr spc="-75" dirty="0"/>
              <a:t> </a:t>
            </a:r>
            <a:r>
              <a:rPr dirty="0">
                <a:solidFill>
                  <a:srgbClr val="FF0000"/>
                </a:solidFill>
              </a:rPr>
              <a:t>between</a:t>
            </a:r>
            <a:r>
              <a:rPr spc="-6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two</a:t>
            </a:r>
            <a:r>
              <a:rPr spc="-65" dirty="0">
                <a:solidFill>
                  <a:srgbClr val="FF0000"/>
                </a:solidFill>
              </a:rPr>
              <a:t> </a:t>
            </a:r>
            <a:r>
              <a:rPr spc="-10" dirty="0">
                <a:solidFill>
                  <a:srgbClr val="FF0000"/>
                </a:solidFill>
              </a:rPr>
              <a:t>bones</a:t>
            </a:r>
          </a:p>
          <a:p>
            <a:pPr marL="12700" marR="5080">
              <a:lnSpc>
                <a:spcPts val="3020"/>
              </a:lnSpc>
              <a:spcBef>
                <a:spcPts val="1455"/>
              </a:spcBef>
            </a:pPr>
            <a:r>
              <a:rPr dirty="0"/>
              <a:t>Strands</a:t>
            </a:r>
            <a:r>
              <a:rPr spc="-65" dirty="0"/>
              <a:t> </a:t>
            </a:r>
            <a:r>
              <a:rPr dirty="0"/>
              <a:t>of</a:t>
            </a:r>
            <a:r>
              <a:rPr spc="-90" dirty="0"/>
              <a:t> </a:t>
            </a:r>
            <a:r>
              <a:rPr spc="-10" dirty="0"/>
              <a:t>connective</a:t>
            </a:r>
            <a:r>
              <a:rPr spc="-80" dirty="0"/>
              <a:t> </a:t>
            </a:r>
            <a:r>
              <a:rPr dirty="0"/>
              <a:t>tissue,</a:t>
            </a:r>
            <a:r>
              <a:rPr spc="-55" dirty="0"/>
              <a:t> </a:t>
            </a:r>
            <a:r>
              <a:rPr dirty="0"/>
              <a:t>called</a:t>
            </a:r>
            <a:r>
              <a:rPr spc="-90" dirty="0"/>
              <a:t> </a:t>
            </a:r>
            <a:r>
              <a:rPr b="1" spc="-10" dirty="0">
                <a:latin typeface="Calibri"/>
                <a:cs typeface="Calibri"/>
              </a:rPr>
              <a:t>ligaments,</a:t>
            </a:r>
            <a:r>
              <a:rPr b="1" spc="-65" dirty="0">
                <a:latin typeface="Calibri"/>
                <a:cs typeface="Calibri"/>
              </a:rPr>
              <a:t> </a:t>
            </a:r>
            <a:r>
              <a:rPr dirty="0">
                <a:solidFill>
                  <a:srgbClr val="FF0000"/>
                </a:solidFill>
              </a:rPr>
              <a:t>hold</a:t>
            </a:r>
            <a:r>
              <a:rPr spc="-7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the</a:t>
            </a:r>
            <a:r>
              <a:rPr spc="-80" dirty="0">
                <a:solidFill>
                  <a:srgbClr val="FF0000"/>
                </a:solidFill>
              </a:rPr>
              <a:t> </a:t>
            </a:r>
            <a:r>
              <a:rPr spc="-10" dirty="0">
                <a:solidFill>
                  <a:srgbClr val="FF0000"/>
                </a:solidFill>
              </a:rPr>
              <a:t>bones together</a:t>
            </a:r>
            <a:r>
              <a:rPr spc="-8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and</a:t>
            </a:r>
            <a:r>
              <a:rPr spc="-6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ensure</a:t>
            </a:r>
            <a:r>
              <a:rPr spc="-4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the</a:t>
            </a:r>
            <a:r>
              <a:rPr spc="-70" dirty="0">
                <a:solidFill>
                  <a:srgbClr val="FF0000"/>
                </a:solidFill>
              </a:rPr>
              <a:t> </a:t>
            </a:r>
            <a:r>
              <a:rPr spc="-10" dirty="0">
                <a:solidFill>
                  <a:srgbClr val="FF0000"/>
                </a:solidFill>
              </a:rPr>
              <a:t>stability</a:t>
            </a:r>
            <a:r>
              <a:rPr spc="-6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of</a:t>
            </a:r>
            <a:r>
              <a:rPr spc="-80" dirty="0">
                <a:solidFill>
                  <a:srgbClr val="FF0000"/>
                </a:solidFill>
              </a:rPr>
              <a:t> </a:t>
            </a:r>
            <a:r>
              <a:rPr spc="-10" dirty="0">
                <a:solidFill>
                  <a:srgbClr val="FF0000"/>
                </a:solidFill>
              </a:rPr>
              <a:t>joints</a:t>
            </a:r>
            <a:endParaRPr lang="en-CA" spc="-10" dirty="0">
              <a:solidFill>
                <a:srgbClr val="FF0000"/>
              </a:solidFill>
            </a:endParaRPr>
          </a:p>
          <a:p>
            <a:pPr marL="12700" marR="5080">
              <a:lnSpc>
                <a:spcPts val="3020"/>
              </a:lnSpc>
              <a:spcBef>
                <a:spcPts val="1455"/>
              </a:spcBef>
            </a:pPr>
            <a:r>
              <a:rPr lang="en-CA" dirty="0">
                <a:hlinkClick r:id="rId2"/>
              </a:rPr>
              <a:t>Tendon Vs Ligament |Quick Differences and Comparison| - YouTube</a:t>
            </a:r>
            <a:endParaRPr spc="-10" dirty="0">
              <a:solidFill>
                <a:srgbClr val="FF0000"/>
              </a:solidFill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581400" y="3900535"/>
            <a:ext cx="5609844" cy="256184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018" y="913841"/>
            <a:ext cx="8882381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Joint</a:t>
            </a:r>
            <a:r>
              <a:rPr spc="-235" dirty="0"/>
              <a:t> </a:t>
            </a:r>
            <a:r>
              <a:rPr spc="-55" dirty="0"/>
              <a:t>Classification</a:t>
            </a:r>
            <a:r>
              <a:rPr lang="en-CA" spc="-55" dirty="0"/>
              <a:t> (Function)</a:t>
            </a:r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176019" y="1795094"/>
            <a:ext cx="8423275" cy="3815715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700" marR="5080" indent="12065">
              <a:lnSpc>
                <a:spcPts val="3890"/>
              </a:lnSpc>
              <a:spcBef>
                <a:spcPts val="590"/>
              </a:spcBef>
            </a:pPr>
            <a:r>
              <a:rPr sz="3600" dirty="0">
                <a:solidFill>
                  <a:srgbClr val="404040"/>
                </a:solidFill>
                <a:latin typeface="Calibri"/>
                <a:cs typeface="Calibri"/>
              </a:rPr>
              <a:t>Joints</a:t>
            </a:r>
            <a:r>
              <a:rPr sz="3600" spc="-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600" dirty="0">
                <a:solidFill>
                  <a:srgbClr val="404040"/>
                </a:solidFill>
                <a:latin typeface="Calibri"/>
                <a:cs typeface="Calibri"/>
              </a:rPr>
              <a:t>are</a:t>
            </a:r>
            <a:r>
              <a:rPr sz="3600" spc="-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600" dirty="0">
                <a:solidFill>
                  <a:srgbClr val="404040"/>
                </a:solidFill>
                <a:latin typeface="Calibri"/>
                <a:cs typeface="Calibri"/>
              </a:rPr>
              <a:t>classified</a:t>
            </a:r>
            <a:r>
              <a:rPr sz="3600" spc="-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600" dirty="0">
                <a:solidFill>
                  <a:srgbClr val="404040"/>
                </a:solidFill>
                <a:latin typeface="Calibri"/>
                <a:cs typeface="Calibri"/>
              </a:rPr>
              <a:t>according</a:t>
            </a:r>
            <a:r>
              <a:rPr sz="3600" spc="-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600" dirty="0">
                <a:solidFill>
                  <a:srgbClr val="404040"/>
                </a:solidFill>
                <a:latin typeface="Calibri"/>
                <a:cs typeface="Calibri"/>
              </a:rPr>
              <a:t>to</a:t>
            </a:r>
            <a:r>
              <a:rPr sz="3600" spc="-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600" dirty="0">
                <a:solidFill>
                  <a:srgbClr val="404040"/>
                </a:solidFill>
                <a:latin typeface="Calibri"/>
                <a:cs typeface="Calibri"/>
              </a:rPr>
              <a:t>their</a:t>
            </a:r>
            <a:r>
              <a:rPr sz="3600" spc="-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600" spc="-10" dirty="0">
                <a:solidFill>
                  <a:srgbClr val="404040"/>
                </a:solidFill>
                <a:latin typeface="Calibri"/>
                <a:cs typeface="Calibri"/>
              </a:rPr>
              <a:t>motion capabilities:</a:t>
            </a:r>
            <a:endParaRPr sz="3600">
              <a:latin typeface="Calibri"/>
              <a:cs typeface="Calibri"/>
            </a:endParaRPr>
          </a:p>
          <a:p>
            <a:pPr marL="305435" indent="-183515">
              <a:lnSpc>
                <a:spcPts val="3820"/>
              </a:lnSpc>
              <a:buClr>
                <a:srgbClr val="9DBEBD"/>
              </a:buClr>
              <a:buChar char="◦"/>
              <a:tabLst>
                <a:tab pos="306070" algn="l"/>
              </a:tabLst>
            </a:pP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Syntharoses</a:t>
            </a:r>
            <a:endParaRPr sz="3200">
              <a:latin typeface="Calibri"/>
              <a:cs typeface="Calibri"/>
            </a:endParaRPr>
          </a:p>
          <a:p>
            <a:pPr marL="488315" lvl="1" indent="-183515">
              <a:lnSpc>
                <a:spcPct val="100000"/>
              </a:lnSpc>
              <a:spcBef>
                <a:spcPts val="370"/>
              </a:spcBef>
              <a:buClr>
                <a:srgbClr val="9DBEBD"/>
              </a:buClr>
              <a:buFont typeface="Calibri"/>
              <a:buChar char="◦"/>
              <a:tabLst>
                <a:tab pos="488950" algn="l"/>
              </a:tabLst>
            </a:pPr>
            <a:r>
              <a:rPr sz="2400" b="1" spc="-10" dirty="0">
                <a:solidFill>
                  <a:srgbClr val="FF0000"/>
                </a:solidFill>
                <a:latin typeface="Calibri"/>
                <a:cs typeface="Calibri"/>
              </a:rPr>
              <a:t>immovable</a:t>
            </a:r>
            <a:endParaRPr sz="2400">
              <a:latin typeface="Calibri"/>
              <a:cs typeface="Calibri"/>
            </a:endParaRPr>
          </a:p>
          <a:p>
            <a:pPr marL="305435" indent="-183515">
              <a:lnSpc>
                <a:spcPct val="100000"/>
              </a:lnSpc>
              <a:spcBef>
                <a:spcPts val="160"/>
              </a:spcBef>
              <a:buClr>
                <a:srgbClr val="9DBEBD"/>
              </a:buClr>
              <a:buChar char="◦"/>
              <a:tabLst>
                <a:tab pos="306070" algn="l"/>
              </a:tabLst>
            </a:pP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Amphiarthroses</a:t>
            </a:r>
            <a:endParaRPr sz="3200">
              <a:latin typeface="Calibri"/>
              <a:cs typeface="Calibri"/>
            </a:endParaRPr>
          </a:p>
          <a:p>
            <a:pPr marL="488315" lvl="1" indent="-183515">
              <a:lnSpc>
                <a:spcPct val="100000"/>
              </a:lnSpc>
              <a:spcBef>
                <a:spcPts val="370"/>
              </a:spcBef>
              <a:buClr>
                <a:srgbClr val="9DBEBD"/>
              </a:buClr>
              <a:buFont typeface="Calibri"/>
              <a:buChar char="◦"/>
              <a:tabLst>
                <a:tab pos="488950" algn="l"/>
              </a:tabLst>
            </a:pP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Slightly</a:t>
            </a:r>
            <a:r>
              <a:rPr sz="2400" b="1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FF0000"/>
                </a:solidFill>
                <a:latin typeface="Calibri"/>
                <a:cs typeface="Calibri"/>
              </a:rPr>
              <a:t>movable</a:t>
            </a:r>
            <a:endParaRPr sz="2400">
              <a:latin typeface="Calibri"/>
              <a:cs typeface="Calibri"/>
            </a:endParaRPr>
          </a:p>
          <a:p>
            <a:pPr marL="305435" indent="-183515">
              <a:lnSpc>
                <a:spcPct val="100000"/>
              </a:lnSpc>
              <a:spcBef>
                <a:spcPts val="160"/>
              </a:spcBef>
              <a:buClr>
                <a:srgbClr val="9DBEBD"/>
              </a:buClr>
              <a:buChar char="◦"/>
              <a:tabLst>
                <a:tab pos="306070" algn="l"/>
              </a:tabLst>
            </a:pP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Diarthroses</a:t>
            </a:r>
            <a:endParaRPr sz="3200">
              <a:latin typeface="Calibri"/>
              <a:cs typeface="Calibri"/>
            </a:endParaRPr>
          </a:p>
          <a:p>
            <a:pPr marL="488315" lvl="1" indent="-183515">
              <a:lnSpc>
                <a:spcPct val="100000"/>
              </a:lnSpc>
              <a:spcBef>
                <a:spcPts val="370"/>
              </a:spcBef>
              <a:buClr>
                <a:srgbClr val="9DBEBD"/>
              </a:buClr>
              <a:buChar char="◦"/>
              <a:tabLst>
                <a:tab pos="488950" algn="l"/>
              </a:tabLst>
            </a:pP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Allow</a:t>
            </a:r>
            <a:r>
              <a:rPr sz="2400" spc="-6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the</a:t>
            </a:r>
            <a:r>
              <a:rPr sz="240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greatest</a:t>
            </a:r>
            <a:r>
              <a:rPr sz="2400" b="1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amount</a:t>
            </a:r>
            <a:r>
              <a:rPr sz="2400" b="1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of</a:t>
            </a:r>
            <a:r>
              <a:rPr sz="2400" b="1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FF0000"/>
                </a:solidFill>
                <a:latin typeface="Calibri"/>
                <a:cs typeface="Calibri"/>
              </a:rPr>
              <a:t>motion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53656" y="3325367"/>
            <a:ext cx="4248911" cy="243839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018" y="913841"/>
            <a:ext cx="7663181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Joint</a:t>
            </a:r>
            <a:r>
              <a:rPr spc="-235" dirty="0"/>
              <a:t> </a:t>
            </a:r>
            <a:r>
              <a:rPr spc="-55" dirty="0"/>
              <a:t>Classification</a:t>
            </a:r>
            <a:r>
              <a:rPr lang="en-CA" spc="-55" dirty="0"/>
              <a:t> (Structure)</a:t>
            </a:r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176019" y="1804238"/>
            <a:ext cx="9910445" cy="39820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Joints</a:t>
            </a:r>
            <a:r>
              <a:rPr sz="32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are</a:t>
            </a:r>
            <a:r>
              <a:rPr sz="3200" spc="-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further</a:t>
            </a:r>
            <a:r>
              <a:rPr sz="32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classified</a:t>
            </a:r>
            <a:r>
              <a:rPr sz="32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by</a:t>
            </a:r>
            <a:r>
              <a:rPr sz="32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the</a:t>
            </a:r>
            <a:r>
              <a:rPr sz="32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material</a:t>
            </a:r>
            <a:r>
              <a:rPr sz="3200" spc="-1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that</a:t>
            </a:r>
            <a:r>
              <a:rPr sz="32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joints</a:t>
            </a:r>
            <a:r>
              <a:rPr sz="32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them:</a:t>
            </a:r>
            <a:endParaRPr sz="3200" dirty="0">
              <a:latin typeface="Calibri"/>
              <a:cs typeface="Calibri"/>
            </a:endParaRPr>
          </a:p>
          <a:p>
            <a:pPr marL="305435" indent="-183515">
              <a:lnSpc>
                <a:spcPct val="100000"/>
              </a:lnSpc>
              <a:spcBef>
                <a:spcPts val="90"/>
              </a:spcBef>
              <a:buClr>
                <a:srgbClr val="9DBEBD"/>
              </a:buClr>
              <a:buChar char="◦"/>
              <a:tabLst>
                <a:tab pos="306070" algn="l"/>
              </a:tabLst>
            </a:pPr>
            <a:r>
              <a:rPr sz="2800" dirty="0">
                <a:solidFill>
                  <a:srgbClr val="404040"/>
                </a:solidFill>
                <a:latin typeface="Calibri"/>
                <a:cs typeface="Calibri"/>
              </a:rPr>
              <a:t>Fibrous</a:t>
            </a:r>
            <a:r>
              <a:rPr sz="2800" spc="-1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Calibri"/>
                <a:cs typeface="Calibri"/>
              </a:rPr>
              <a:t>joint</a:t>
            </a:r>
            <a:endParaRPr sz="2800" dirty="0">
              <a:latin typeface="Calibri"/>
              <a:cs typeface="Calibri"/>
            </a:endParaRPr>
          </a:p>
          <a:p>
            <a:pPr marL="488315" lvl="1" indent="-183515">
              <a:lnSpc>
                <a:spcPct val="100000"/>
              </a:lnSpc>
              <a:spcBef>
                <a:spcPts val="405"/>
              </a:spcBef>
              <a:buClr>
                <a:srgbClr val="9DBEBD"/>
              </a:buClr>
              <a:buChar char="◦"/>
              <a:tabLst>
                <a:tab pos="488950" algn="l"/>
              </a:tabLst>
            </a:pP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Allow</a:t>
            </a:r>
            <a:r>
              <a:rPr sz="20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no</a:t>
            </a:r>
            <a:r>
              <a:rPr sz="2000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movement</a:t>
            </a:r>
            <a:endParaRPr sz="2000" dirty="0">
              <a:latin typeface="Calibri"/>
              <a:cs typeface="Calibri"/>
            </a:endParaRPr>
          </a:p>
          <a:p>
            <a:pPr marL="488315" lvl="1" indent="-183515">
              <a:lnSpc>
                <a:spcPct val="100000"/>
              </a:lnSpc>
              <a:spcBef>
                <a:spcPts val="360"/>
              </a:spcBef>
              <a:buClr>
                <a:srgbClr val="9DBEBD"/>
              </a:buClr>
              <a:buChar char="◦"/>
              <a:tabLst>
                <a:tab pos="488950" algn="l"/>
              </a:tabLst>
            </a:pP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E.g.</a:t>
            </a:r>
            <a:r>
              <a:rPr sz="2000" spc="-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sutures</a:t>
            </a:r>
            <a:r>
              <a:rPr sz="20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of</a:t>
            </a:r>
            <a:r>
              <a:rPr sz="20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the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Calibri"/>
                <a:cs typeface="Calibri"/>
              </a:rPr>
              <a:t>skull</a:t>
            </a:r>
            <a:endParaRPr sz="2000" dirty="0">
              <a:latin typeface="Calibri"/>
              <a:cs typeface="Calibri"/>
            </a:endParaRPr>
          </a:p>
          <a:p>
            <a:pPr marL="305435" indent="-183515">
              <a:lnSpc>
                <a:spcPct val="100000"/>
              </a:lnSpc>
              <a:spcBef>
                <a:spcPts val="220"/>
              </a:spcBef>
              <a:buClr>
                <a:srgbClr val="9DBEBD"/>
              </a:buClr>
              <a:buChar char="◦"/>
              <a:tabLst>
                <a:tab pos="306070" algn="l"/>
              </a:tabLst>
            </a:pPr>
            <a:r>
              <a:rPr sz="2800" spc="-10" dirty="0">
                <a:solidFill>
                  <a:srgbClr val="404040"/>
                </a:solidFill>
                <a:latin typeface="Calibri"/>
                <a:cs typeface="Calibri"/>
              </a:rPr>
              <a:t>Cartilaginous</a:t>
            </a:r>
            <a:r>
              <a:rPr sz="28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404040"/>
                </a:solidFill>
                <a:latin typeface="Calibri"/>
                <a:cs typeface="Calibri"/>
              </a:rPr>
              <a:t>joint</a:t>
            </a:r>
            <a:endParaRPr sz="2800" dirty="0">
              <a:latin typeface="Calibri"/>
              <a:cs typeface="Calibri"/>
            </a:endParaRPr>
          </a:p>
          <a:p>
            <a:pPr marL="488315" lvl="1" indent="-183515">
              <a:lnSpc>
                <a:spcPct val="100000"/>
              </a:lnSpc>
              <a:spcBef>
                <a:spcPts val="405"/>
              </a:spcBef>
              <a:buClr>
                <a:srgbClr val="9DBEBD"/>
              </a:buClr>
              <a:buChar char="◦"/>
              <a:tabLst>
                <a:tab pos="488950" algn="l"/>
              </a:tabLst>
            </a:pP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Allow</a:t>
            </a:r>
            <a:r>
              <a:rPr sz="2000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limited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movement</a:t>
            </a:r>
            <a:endParaRPr sz="2000" dirty="0">
              <a:latin typeface="Calibri"/>
              <a:cs typeface="Calibri"/>
            </a:endParaRPr>
          </a:p>
          <a:p>
            <a:pPr marL="488315" lvl="1" indent="-183515">
              <a:lnSpc>
                <a:spcPct val="100000"/>
              </a:lnSpc>
              <a:spcBef>
                <a:spcPts val="360"/>
              </a:spcBef>
              <a:buClr>
                <a:srgbClr val="9DBEBD"/>
              </a:buClr>
              <a:buChar char="◦"/>
              <a:tabLst>
                <a:tab pos="488950" algn="l"/>
              </a:tabLst>
            </a:pP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E.g.</a:t>
            </a:r>
            <a:r>
              <a:rPr sz="2000" spc="-9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intervertebral</a:t>
            </a:r>
            <a:r>
              <a:rPr sz="20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Calibri"/>
                <a:cs typeface="Calibri"/>
              </a:rPr>
              <a:t>disks</a:t>
            </a:r>
            <a:endParaRPr sz="2000" dirty="0">
              <a:latin typeface="Calibri"/>
              <a:cs typeface="Calibri"/>
            </a:endParaRPr>
          </a:p>
          <a:p>
            <a:pPr marL="305435" indent="-183515">
              <a:lnSpc>
                <a:spcPct val="100000"/>
              </a:lnSpc>
              <a:spcBef>
                <a:spcPts val="225"/>
              </a:spcBef>
              <a:buClr>
                <a:srgbClr val="9DBEBD"/>
              </a:buClr>
              <a:buChar char="◦"/>
              <a:tabLst>
                <a:tab pos="306070" algn="l"/>
              </a:tabLst>
            </a:pPr>
            <a:r>
              <a:rPr sz="2800" spc="-10" dirty="0">
                <a:solidFill>
                  <a:srgbClr val="404040"/>
                </a:solidFill>
                <a:latin typeface="Calibri"/>
                <a:cs typeface="Calibri"/>
              </a:rPr>
              <a:t>Synovial</a:t>
            </a:r>
            <a:r>
              <a:rPr sz="2800" spc="-8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404040"/>
                </a:solidFill>
                <a:latin typeface="Calibri"/>
                <a:cs typeface="Calibri"/>
              </a:rPr>
              <a:t>joint</a:t>
            </a:r>
            <a:endParaRPr sz="2800" dirty="0">
              <a:latin typeface="Calibri"/>
              <a:cs typeface="Calibri"/>
            </a:endParaRPr>
          </a:p>
          <a:p>
            <a:pPr marL="488315" lvl="1" indent="-183515">
              <a:lnSpc>
                <a:spcPct val="100000"/>
              </a:lnSpc>
              <a:spcBef>
                <a:spcPts val="400"/>
              </a:spcBef>
              <a:buClr>
                <a:srgbClr val="9DBEBD"/>
              </a:buClr>
              <a:buChar char="◦"/>
              <a:tabLst>
                <a:tab pos="488950" algn="l"/>
              </a:tabLst>
            </a:pP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Allow</a:t>
            </a:r>
            <a:r>
              <a:rPr sz="2000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large</a:t>
            </a:r>
            <a:r>
              <a:rPr sz="2000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range</a:t>
            </a:r>
            <a:r>
              <a:rPr sz="2000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of</a:t>
            </a:r>
            <a:r>
              <a:rPr sz="2000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movement</a:t>
            </a:r>
            <a:endParaRPr sz="2000" dirty="0">
              <a:latin typeface="Calibri"/>
              <a:cs typeface="Calibri"/>
            </a:endParaRPr>
          </a:p>
          <a:p>
            <a:pPr marL="488315" lvl="1" indent="-183515">
              <a:lnSpc>
                <a:spcPct val="100000"/>
              </a:lnSpc>
              <a:spcBef>
                <a:spcPts val="360"/>
              </a:spcBef>
              <a:buClr>
                <a:srgbClr val="9DBEBD"/>
              </a:buClr>
              <a:buChar char="◦"/>
              <a:tabLst>
                <a:tab pos="488950" algn="l"/>
              </a:tabLst>
            </a:pP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Eg:</a:t>
            </a:r>
            <a:r>
              <a:rPr sz="20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Hip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Calibri"/>
                <a:cs typeface="Calibri"/>
              </a:rPr>
              <a:t>joint</a:t>
            </a:r>
            <a:endParaRPr sz="200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53400" y="2410967"/>
            <a:ext cx="3410711" cy="400964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75" dirty="0"/>
              <a:t>Types</a:t>
            </a:r>
            <a:r>
              <a:rPr spc="-190" dirty="0"/>
              <a:t> </a:t>
            </a:r>
            <a:r>
              <a:rPr dirty="0"/>
              <a:t>of</a:t>
            </a:r>
            <a:r>
              <a:rPr spc="-175" dirty="0"/>
              <a:t> </a:t>
            </a:r>
            <a:r>
              <a:rPr spc="-40" dirty="0"/>
              <a:t>Synovial</a:t>
            </a:r>
            <a:r>
              <a:rPr spc="-170" dirty="0"/>
              <a:t> </a:t>
            </a:r>
            <a:r>
              <a:rPr spc="-35" dirty="0"/>
              <a:t>Joints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76019" y="1804238"/>
            <a:ext cx="9516745" cy="32543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There</a:t>
            </a:r>
            <a:r>
              <a:rPr sz="3200" spc="-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are</a:t>
            </a:r>
            <a:r>
              <a:rPr sz="3200" spc="-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three</a:t>
            </a:r>
            <a:r>
              <a:rPr sz="32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basic</a:t>
            </a:r>
            <a:r>
              <a:rPr sz="32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types</a:t>
            </a:r>
            <a:r>
              <a:rPr sz="32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of</a:t>
            </a:r>
            <a:r>
              <a:rPr sz="32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synovial</a:t>
            </a:r>
            <a:r>
              <a:rPr sz="32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joints: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000">
              <a:latin typeface="Calibri"/>
              <a:cs typeface="Calibri"/>
            </a:endParaRPr>
          </a:p>
          <a:p>
            <a:pPr marL="386080" indent="-264160">
              <a:lnSpc>
                <a:spcPct val="100000"/>
              </a:lnSpc>
              <a:buClr>
                <a:srgbClr val="9DBEBD"/>
              </a:buClr>
              <a:buChar char="◦"/>
              <a:tabLst>
                <a:tab pos="386080" algn="l"/>
                <a:tab pos="386715" algn="l"/>
              </a:tabLst>
            </a:pPr>
            <a:r>
              <a:rPr sz="2800" spc="-10" dirty="0">
                <a:solidFill>
                  <a:srgbClr val="404040"/>
                </a:solidFill>
                <a:latin typeface="Calibri"/>
                <a:cs typeface="Calibri"/>
              </a:rPr>
              <a:t>Unilateral</a:t>
            </a:r>
            <a:r>
              <a:rPr sz="2800" spc="-9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Calibri"/>
                <a:cs typeface="Calibri"/>
              </a:rPr>
              <a:t>(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rotation</a:t>
            </a:r>
            <a:r>
              <a:rPr sz="2800" spc="-9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about</a:t>
            </a:r>
            <a:r>
              <a:rPr sz="2800" spc="-7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only</a:t>
            </a:r>
            <a:r>
              <a:rPr sz="2800" spc="-8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FF0000"/>
                </a:solidFill>
                <a:latin typeface="Calibri"/>
                <a:cs typeface="Calibri"/>
              </a:rPr>
              <a:t>one</a:t>
            </a:r>
            <a:r>
              <a:rPr sz="2800" b="1" spc="-9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axis)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9DBEBD"/>
              </a:buClr>
              <a:buFont typeface="Calibri"/>
              <a:buChar char="◦"/>
            </a:pPr>
            <a:endParaRPr sz="3150">
              <a:latin typeface="Calibri"/>
              <a:cs typeface="Calibri"/>
            </a:endParaRPr>
          </a:p>
          <a:p>
            <a:pPr marL="386080" indent="-264160">
              <a:lnSpc>
                <a:spcPct val="100000"/>
              </a:lnSpc>
              <a:spcBef>
                <a:spcPts val="5"/>
              </a:spcBef>
              <a:buClr>
                <a:srgbClr val="9DBEBD"/>
              </a:buClr>
              <a:buChar char="◦"/>
              <a:tabLst>
                <a:tab pos="386080" algn="l"/>
                <a:tab pos="386715" algn="l"/>
              </a:tabLst>
            </a:pPr>
            <a:r>
              <a:rPr sz="2800" dirty="0">
                <a:solidFill>
                  <a:srgbClr val="404040"/>
                </a:solidFill>
                <a:latin typeface="Calibri"/>
                <a:cs typeface="Calibri"/>
              </a:rPr>
              <a:t>Biaxial</a:t>
            </a:r>
            <a:r>
              <a:rPr sz="2800" spc="-1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404040"/>
                </a:solidFill>
                <a:latin typeface="Calibri"/>
                <a:cs typeface="Calibri"/>
              </a:rPr>
              <a:t>joints</a:t>
            </a:r>
            <a:r>
              <a:rPr sz="2800" spc="-9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Calibri"/>
                <a:cs typeface="Calibri"/>
              </a:rPr>
              <a:t>(movement</a:t>
            </a:r>
            <a:r>
              <a:rPr sz="2800" spc="-1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404040"/>
                </a:solidFill>
                <a:latin typeface="Calibri"/>
                <a:cs typeface="Calibri"/>
              </a:rPr>
              <a:t>about</a:t>
            </a:r>
            <a:r>
              <a:rPr sz="2800" spc="-8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two</a:t>
            </a:r>
            <a:r>
              <a:rPr sz="2800" spc="-1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FF0000"/>
                </a:solidFill>
                <a:latin typeface="Calibri"/>
                <a:cs typeface="Calibri"/>
              </a:rPr>
              <a:t>perpendicular</a:t>
            </a:r>
            <a:r>
              <a:rPr sz="2800" b="1" spc="-6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axes)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9DBEBD"/>
              </a:buClr>
              <a:buFont typeface="Calibri"/>
              <a:buChar char="◦"/>
            </a:pPr>
            <a:endParaRPr sz="3150">
              <a:latin typeface="Calibri"/>
              <a:cs typeface="Calibri"/>
            </a:endParaRPr>
          </a:p>
          <a:p>
            <a:pPr marL="305435" indent="-183515">
              <a:lnSpc>
                <a:spcPct val="100000"/>
              </a:lnSpc>
              <a:buClr>
                <a:srgbClr val="9DBEBD"/>
              </a:buClr>
              <a:buChar char="◦"/>
              <a:tabLst>
                <a:tab pos="306070" algn="l"/>
              </a:tabLst>
            </a:pP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Multiaxial</a:t>
            </a:r>
            <a:r>
              <a:rPr sz="2800" spc="-8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joints</a:t>
            </a:r>
            <a:r>
              <a:rPr sz="2800" spc="-6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Calibri"/>
                <a:cs typeface="Calibri"/>
              </a:rPr>
              <a:t>(movement</a:t>
            </a:r>
            <a:r>
              <a:rPr sz="2800" spc="-7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404040"/>
                </a:solidFill>
                <a:latin typeface="Calibri"/>
                <a:cs typeface="Calibri"/>
              </a:rPr>
              <a:t>about</a:t>
            </a:r>
            <a:r>
              <a:rPr sz="2800" spc="-6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404040"/>
                </a:solidFill>
                <a:latin typeface="Calibri"/>
                <a:cs typeface="Calibri"/>
              </a:rPr>
              <a:t>all</a:t>
            </a:r>
            <a:r>
              <a:rPr sz="2800" spc="-8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404040"/>
                </a:solidFill>
                <a:latin typeface="Calibri"/>
                <a:cs typeface="Calibri"/>
              </a:rPr>
              <a:t>three</a:t>
            </a:r>
            <a:r>
              <a:rPr sz="2800" b="1" spc="-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Calibri"/>
                <a:cs typeface="Calibri"/>
              </a:rPr>
              <a:t>perpendicular</a:t>
            </a:r>
            <a:r>
              <a:rPr sz="28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Calibri"/>
                <a:cs typeface="Calibri"/>
              </a:rPr>
              <a:t>axes)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75" dirty="0"/>
              <a:t>Types</a:t>
            </a:r>
            <a:r>
              <a:rPr spc="-190" dirty="0"/>
              <a:t> </a:t>
            </a:r>
            <a:r>
              <a:rPr dirty="0"/>
              <a:t>of</a:t>
            </a:r>
            <a:r>
              <a:rPr spc="-175" dirty="0"/>
              <a:t> </a:t>
            </a:r>
            <a:r>
              <a:rPr spc="-40" dirty="0"/>
              <a:t>Synovial</a:t>
            </a:r>
            <a:r>
              <a:rPr spc="-170" dirty="0"/>
              <a:t> </a:t>
            </a:r>
            <a:r>
              <a:rPr spc="-35" dirty="0"/>
              <a:t>Joints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32712" y="1804238"/>
            <a:ext cx="6726555" cy="32543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Synovial</a:t>
            </a:r>
            <a:r>
              <a:rPr sz="3200" spc="-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joints</a:t>
            </a:r>
            <a:r>
              <a:rPr sz="3200" spc="-5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are</a:t>
            </a:r>
            <a:r>
              <a:rPr sz="3200" spc="-6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further</a:t>
            </a:r>
            <a:r>
              <a:rPr sz="32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classified</a:t>
            </a:r>
            <a:r>
              <a:rPr sz="32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into:</a:t>
            </a:r>
            <a:endParaRPr sz="3200">
              <a:latin typeface="Calibri"/>
              <a:cs typeface="Calibri"/>
            </a:endParaRPr>
          </a:p>
          <a:p>
            <a:pPr marL="329565" indent="-264795">
              <a:lnSpc>
                <a:spcPct val="100000"/>
              </a:lnSpc>
              <a:spcBef>
                <a:spcPts val="90"/>
              </a:spcBef>
              <a:buClr>
                <a:srgbClr val="9DBEBD"/>
              </a:buClr>
              <a:buChar char="◦"/>
              <a:tabLst>
                <a:tab pos="329565" algn="l"/>
                <a:tab pos="330200" algn="l"/>
              </a:tabLst>
            </a:pP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Hinge</a:t>
            </a:r>
            <a:r>
              <a:rPr sz="2800" spc="-10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0000"/>
                </a:solidFill>
                <a:latin typeface="Calibri"/>
                <a:cs typeface="Calibri"/>
              </a:rPr>
              <a:t>joint</a:t>
            </a:r>
            <a:endParaRPr sz="2800">
              <a:latin typeface="Calibri"/>
              <a:cs typeface="Calibri"/>
            </a:endParaRPr>
          </a:p>
          <a:p>
            <a:pPr marL="329565" indent="-264795">
              <a:lnSpc>
                <a:spcPct val="100000"/>
              </a:lnSpc>
              <a:spcBef>
                <a:spcPts val="265"/>
              </a:spcBef>
              <a:buClr>
                <a:srgbClr val="9DBEBD"/>
              </a:buClr>
              <a:buChar char="◦"/>
              <a:tabLst>
                <a:tab pos="329565" algn="l"/>
                <a:tab pos="330200" algn="l"/>
              </a:tabLst>
            </a:pPr>
            <a:r>
              <a:rPr sz="2800" dirty="0">
                <a:solidFill>
                  <a:srgbClr val="404040"/>
                </a:solidFill>
                <a:latin typeface="Calibri"/>
                <a:cs typeface="Calibri"/>
              </a:rPr>
              <a:t>Pivot</a:t>
            </a:r>
            <a:r>
              <a:rPr sz="2800" spc="-1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404040"/>
                </a:solidFill>
                <a:latin typeface="Calibri"/>
                <a:cs typeface="Calibri"/>
              </a:rPr>
              <a:t>joint</a:t>
            </a:r>
            <a:endParaRPr sz="2800">
              <a:latin typeface="Calibri"/>
              <a:cs typeface="Calibri"/>
            </a:endParaRPr>
          </a:p>
          <a:p>
            <a:pPr marL="329565" indent="-264795">
              <a:lnSpc>
                <a:spcPct val="100000"/>
              </a:lnSpc>
              <a:spcBef>
                <a:spcPts val="265"/>
              </a:spcBef>
              <a:buClr>
                <a:srgbClr val="9DBEBD"/>
              </a:buClr>
              <a:buChar char="◦"/>
              <a:tabLst>
                <a:tab pos="329565" algn="l"/>
                <a:tab pos="330200" algn="l"/>
              </a:tabLst>
            </a:pP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Condyloid</a:t>
            </a:r>
            <a:r>
              <a:rPr sz="2800" spc="-1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joint</a:t>
            </a:r>
            <a:endParaRPr sz="2800">
              <a:latin typeface="Calibri"/>
              <a:cs typeface="Calibri"/>
            </a:endParaRPr>
          </a:p>
          <a:p>
            <a:pPr marL="329565" indent="-264795">
              <a:lnSpc>
                <a:spcPct val="100000"/>
              </a:lnSpc>
              <a:spcBef>
                <a:spcPts val="265"/>
              </a:spcBef>
              <a:buClr>
                <a:srgbClr val="9DBEBD"/>
              </a:buClr>
              <a:buChar char="◦"/>
              <a:tabLst>
                <a:tab pos="329565" algn="l"/>
                <a:tab pos="330200" algn="l"/>
              </a:tabLst>
            </a:pPr>
            <a:r>
              <a:rPr sz="2800" spc="-25" dirty="0">
                <a:solidFill>
                  <a:srgbClr val="404040"/>
                </a:solidFill>
                <a:latin typeface="Calibri"/>
                <a:cs typeface="Calibri"/>
              </a:rPr>
              <a:t>Saddle-</a:t>
            </a:r>
            <a:r>
              <a:rPr sz="2800" dirty="0">
                <a:solidFill>
                  <a:srgbClr val="404040"/>
                </a:solidFill>
                <a:latin typeface="Calibri"/>
                <a:cs typeface="Calibri"/>
              </a:rPr>
              <a:t>shaped </a:t>
            </a:r>
            <a:r>
              <a:rPr sz="2800" spc="-20" dirty="0">
                <a:solidFill>
                  <a:srgbClr val="404040"/>
                </a:solidFill>
                <a:latin typeface="Calibri"/>
                <a:cs typeface="Calibri"/>
              </a:rPr>
              <a:t>joint</a:t>
            </a:r>
            <a:endParaRPr sz="2800">
              <a:latin typeface="Calibri"/>
              <a:cs typeface="Calibri"/>
            </a:endParaRPr>
          </a:p>
          <a:p>
            <a:pPr marL="329565" indent="-264795">
              <a:lnSpc>
                <a:spcPct val="100000"/>
              </a:lnSpc>
              <a:spcBef>
                <a:spcPts val="265"/>
              </a:spcBef>
              <a:buClr>
                <a:srgbClr val="9DBEBD"/>
              </a:buClr>
              <a:buChar char="◦"/>
              <a:tabLst>
                <a:tab pos="329565" algn="l"/>
                <a:tab pos="330200" algn="l"/>
              </a:tabLst>
            </a:pP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Ball</a:t>
            </a:r>
            <a:r>
              <a:rPr sz="2800" spc="-8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and</a:t>
            </a:r>
            <a:r>
              <a:rPr sz="2800" spc="-7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socket</a:t>
            </a:r>
            <a:r>
              <a:rPr sz="2800" spc="-7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0000"/>
                </a:solidFill>
                <a:latin typeface="Calibri"/>
                <a:cs typeface="Calibri"/>
              </a:rPr>
              <a:t>joint</a:t>
            </a:r>
            <a:endParaRPr sz="2800">
              <a:latin typeface="Calibri"/>
              <a:cs typeface="Calibri"/>
            </a:endParaRPr>
          </a:p>
          <a:p>
            <a:pPr marL="248285" indent="-183515">
              <a:lnSpc>
                <a:spcPct val="100000"/>
              </a:lnSpc>
              <a:spcBef>
                <a:spcPts val="265"/>
              </a:spcBef>
              <a:buClr>
                <a:srgbClr val="9DBEBD"/>
              </a:buClr>
              <a:buChar char="◦"/>
              <a:tabLst>
                <a:tab pos="248920" algn="l"/>
              </a:tabLst>
            </a:pPr>
            <a:r>
              <a:rPr sz="2800" dirty="0">
                <a:solidFill>
                  <a:srgbClr val="404040"/>
                </a:solidFill>
                <a:latin typeface="Calibri"/>
                <a:cs typeface="Calibri"/>
              </a:rPr>
              <a:t>Plane</a:t>
            </a:r>
            <a:r>
              <a:rPr sz="2800" spc="-7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404040"/>
                </a:solidFill>
                <a:latin typeface="Calibri"/>
                <a:cs typeface="Calibri"/>
              </a:rPr>
              <a:t>joint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73568" y="1845564"/>
            <a:ext cx="3829812" cy="425958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75" dirty="0"/>
              <a:t>Types</a:t>
            </a:r>
            <a:r>
              <a:rPr spc="-190" dirty="0"/>
              <a:t> </a:t>
            </a:r>
            <a:r>
              <a:rPr dirty="0"/>
              <a:t>of</a:t>
            </a:r>
            <a:r>
              <a:rPr spc="-175" dirty="0"/>
              <a:t> </a:t>
            </a:r>
            <a:r>
              <a:rPr spc="-40" dirty="0"/>
              <a:t>Synovial</a:t>
            </a:r>
            <a:r>
              <a:rPr spc="-170" dirty="0"/>
              <a:t> </a:t>
            </a:r>
            <a:r>
              <a:rPr spc="-35" dirty="0"/>
              <a:t>Joints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68680" y="1627632"/>
            <a:ext cx="10515600" cy="466496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019" y="913841"/>
            <a:ext cx="267144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Hinge</a:t>
            </a:r>
            <a:r>
              <a:rPr spc="-229" dirty="0"/>
              <a:t> </a:t>
            </a:r>
            <a:r>
              <a:rPr spc="-40" dirty="0"/>
              <a:t>Joint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139" y="1674433"/>
            <a:ext cx="6174740" cy="2480945"/>
          </a:xfrm>
          <a:prstGeom prst="rect">
            <a:avLst/>
          </a:prstGeom>
        </p:spPr>
        <p:txBody>
          <a:bodyPr vert="horz" wrap="square" lIns="0" tIns="147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Uniaxial</a:t>
            </a:r>
            <a:endParaRPr sz="2800">
              <a:latin typeface="Calibri"/>
              <a:cs typeface="Calibri"/>
            </a:endParaRPr>
          </a:p>
          <a:p>
            <a:pPr marL="12700" marR="5080">
              <a:lnSpc>
                <a:spcPts val="3030"/>
              </a:lnSpc>
              <a:spcBef>
                <a:spcPts val="1445"/>
              </a:spcBef>
            </a:pPr>
            <a:r>
              <a:rPr sz="2800" dirty="0">
                <a:solidFill>
                  <a:srgbClr val="404040"/>
                </a:solidFill>
                <a:latin typeface="Calibri"/>
                <a:cs typeface="Calibri"/>
              </a:rPr>
              <a:t>Has</a:t>
            </a:r>
            <a:r>
              <a:rPr sz="2800" spc="-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404040"/>
                </a:solidFill>
                <a:latin typeface="Calibri"/>
                <a:cs typeface="Calibri"/>
              </a:rPr>
              <a:t>one</a:t>
            </a:r>
            <a:r>
              <a:rPr sz="2800" spc="-6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Calibri"/>
                <a:cs typeface="Calibri"/>
              </a:rPr>
              <a:t>articulating</a:t>
            </a:r>
            <a:r>
              <a:rPr sz="2800" spc="-7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404040"/>
                </a:solidFill>
                <a:latin typeface="Calibri"/>
                <a:cs typeface="Calibri"/>
              </a:rPr>
              <a:t>surface</a:t>
            </a:r>
            <a:r>
              <a:rPr sz="2800" spc="-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404040"/>
                </a:solidFill>
                <a:latin typeface="Calibri"/>
                <a:cs typeface="Calibri"/>
              </a:rPr>
              <a:t>that</a:t>
            </a:r>
            <a:r>
              <a:rPr sz="2800" spc="-8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404040"/>
                </a:solidFill>
                <a:latin typeface="Calibri"/>
                <a:cs typeface="Calibri"/>
              </a:rPr>
              <a:t>is</a:t>
            </a:r>
            <a:r>
              <a:rPr sz="2800" spc="-7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convex</a:t>
            </a:r>
            <a:r>
              <a:rPr sz="2800" spc="-10" dirty="0">
                <a:solidFill>
                  <a:srgbClr val="404040"/>
                </a:solidFill>
                <a:latin typeface="Calibri"/>
                <a:cs typeface="Calibri"/>
              </a:rPr>
              <a:t>, </a:t>
            </a:r>
            <a:r>
              <a:rPr sz="2800" dirty="0">
                <a:solidFill>
                  <a:srgbClr val="404040"/>
                </a:solidFill>
                <a:latin typeface="Calibri"/>
                <a:cs typeface="Calibri"/>
              </a:rPr>
              <a:t>and</a:t>
            </a:r>
            <a:r>
              <a:rPr sz="2800" spc="-5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404040"/>
                </a:solidFill>
                <a:latin typeface="Calibri"/>
                <a:cs typeface="Calibri"/>
              </a:rPr>
              <a:t>another</a:t>
            </a:r>
            <a:r>
              <a:rPr sz="2800" spc="-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404040"/>
                </a:solidFill>
                <a:latin typeface="Calibri"/>
                <a:cs typeface="Calibri"/>
              </a:rPr>
              <a:t>that</a:t>
            </a:r>
            <a:r>
              <a:rPr sz="2800" spc="-5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404040"/>
                </a:solidFill>
                <a:latin typeface="Calibri"/>
                <a:cs typeface="Calibri"/>
              </a:rPr>
              <a:t>is</a:t>
            </a:r>
            <a:r>
              <a:rPr sz="2800" spc="-6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concave</a:t>
            </a:r>
            <a:endParaRPr sz="2800">
              <a:latin typeface="Calibri"/>
              <a:cs typeface="Calibri"/>
            </a:endParaRPr>
          </a:p>
          <a:p>
            <a:pPr marL="12700" marR="1757680">
              <a:lnSpc>
                <a:spcPts val="3020"/>
              </a:lnSpc>
              <a:spcBef>
                <a:spcPts val="1400"/>
              </a:spcBef>
            </a:pPr>
            <a:r>
              <a:rPr sz="2800" dirty="0">
                <a:solidFill>
                  <a:srgbClr val="404040"/>
                </a:solidFill>
                <a:latin typeface="Calibri"/>
                <a:cs typeface="Calibri"/>
              </a:rPr>
              <a:t>E.g.</a:t>
            </a:r>
            <a:r>
              <a:rPr sz="2800" spc="-35" dirty="0">
                <a:solidFill>
                  <a:srgbClr val="404040"/>
                </a:solidFill>
                <a:latin typeface="Calibri"/>
                <a:cs typeface="Calibri"/>
              </a:rPr>
              <a:t> humero-</a:t>
            </a:r>
            <a:r>
              <a:rPr sz="2800" dirty="0">
                <a:solidFill>
                  <a:srgbClr val="404040"/>
                </a:solidFill>
                <a:latin typeface="Calibri"/>
                <a:cs typeface="Calibri"/>
              </a:rPr>
              <a:t>ulnar</a:t>
            </a:r>
            <a:r>
              <a:rPr sz="28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404040"/>
                </a:solidFill>
                <a:latin typeface="Calibri"/>
                <a:cs typeface="Calibri"/>
              </a:rPr>
              <a:t>elbow</a:t>
            </a:r>
            <a:r>
              <a:rPr sz="28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Calibri"/>
                <a:cs typeface="Calibri"/>
              </a:rPr>
              <a:t>joint, </a:t>
            </a:r>
            <a:r>
              <a:rPr sz="2800" spc="-20" dirty="0">
                <a:solidFill>
                  <a:srgbClr val="404040"/>
                </a:solidFill>
                <a:latin typeface="Calibri"/>
                <a:cs typeface="Calibri"/>
              </a:rPr>
              <a:t>interphalangeal</a:t>
            </a:r>
            <a:r>
              <a:rPr sz="28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404040"/>
                </a:solidFill>
                <a:latin typeface="Calibri"/>
                <a:cs typeface="Calibri"/>
              </a:rPr>
              <a:t>joint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36180" y="1737360"/>
            <a:ext cx="4503420" cy="44958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019" y="913841"/>
            <a:ext cx="248285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Pivot</a:t>
            </a:r>
            <a:r>
              <a:rPr spc="-229" dirty="0"/>
              <a:t> </a:t>
            </a:r>
            <a:r>
              <a:rPr spc="-40" dirty="0"/>
              <a:t>Joint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47089" y="1847469"/>
            <a:ext cx="5739130" cy="21863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0" dirty="0">
                <a:solidFill>
                  <a:srgbClr val="FF0000"/>
                </a:solidFill>
                <a:latin typeface="Calibri"/>
                <a:cs typeface="Calibri"/>
              </a:rPr>
              <a:t>Uniaxial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3200">
              <a:latin typeface="Calibri"/>
              <a:cs typeface="Calibri"/>
            </a:endParaRPr>
          </a:p>
          <a:p>
            <a:pPr marL="12700" marR="5080">
              <a:lnSpc>
                <a:spcPts val="3460"/>
              </a:lnSpc>
              <a:spcBef>
                <a:spcPts val="2395"/>
              </a:spcBef>
            </a:pP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E.g.</a:t>
            </a:r>
            <a:r>
              <a:rPr sz="3200" spc="-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head</a:t>
            </a:r>
            <a:r>
              <a:rPr sz="32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of</a:t>
            </a:r>
            <a:r>
              <a:rPr sz="3200" spc="-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radius</a:t>
            </a:r>
            <a:r>
              <a:rPr sz="32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rotating</a:t>
            </a:r>
            <a:r>
              <a:rPr sz="32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against </a:t>
            </a:r>
            <a:r>
              <a:rPr sz="3200" spc="-20" dirty="0">
                <a:solidFill>
                  <a:srgbClr val="404040"/>
                </a:solidFill>
                <a:latin typeface="Calibri"/>
                <a:cs typeface="Calibri"/>
              </a:rPr>
              <a:t>ulna</a:t>
            </a:r>
            <a:endParaRPr sz="32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79080" y="1888235"/>
            <a:ext cx="4312920" cy="437235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423</Words>
  <Application>Microsoft Office PowerPoint</Application>
  <PresentationFormat>Widescreen</PresentationFormat>
  <Paragraphs>76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Calibri</vt:lpstr>
      <vt:lpstr>Calibri Light</vt:lpstr>
      <vt:lpstr>Office Theme</vt:lpstr>
      <vt:lpstr>Joints</vt:lpstr>
      <vt:lpstr>Introduction to Joints</vt:lpstr>
      <vt:lpstr>Joint Classification (Function)</vt:lpstr>
      <vt:lpstr>Joint Classification (Structure)</vt:lpstr>
      <vt:lpstr>Types of Synovial Joints</vt:lpstr>
      <vt:lpstr>Types of Synovial Joints</vt:lpstr>
      <vt:lpstr>Types of Synovial Joints</vt:lpstr>
      <vt:lpstr>Hinge Joint</vt:lpstr>
      <vt:lpstr>Pivot Joint</vt:lpstr>
      <vt:lpstr>Condyloid (Knuckle) Joint</vt:lpstr>
      <vt:lpstr>Saddle Joint</vt:lpstr>
      <vt:lpstr>Ball and Socket Joint</vt:lpstr>
      <vt:lpstr>Plane (Gliding) Joint</vt:lpstr>
      <vt:lpstr>Characteristics of Synovial Joints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Joints</dc:title>
  <dc:creator>Sean Roehrig</dc:creator>
  <cp:lastModifiedBy>Shannon Comte</cp:lastModifiedBy>
  <cp:revision>3</cp:revision>
  <dcterms:created xsi:type="dcterms:W3CDTF">2024-03-14T20:38:45Z</dcterms:created>
  <dcterms:modified xsi:type="dcterms:W3CDTF">2024-04-01T19:19:31Z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2018-02-13T00:00:00Z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2024-03-14T00:00:00Z</vt:filetime>
  </property>
  <property fmtid="{D5CDD505-2E9C-101B-9397-08002B2CF9AE}" pid="5" name="Producer">
    <vt:lpwstr>Microsoft® PowerPoint® 2016</vt:lpwstr>
  </property>
</Properties>
</file>