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523" y="4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6B7C7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6B7C7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6B7C7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6B7C7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1439" y="101600"/>
            <a:ext cx="8961119" cy="6664959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272795" y="277368"/>
            <a:ext cx="8598408" cy="1328927"/>
          </a:xfrm>
          <a:prstGeom prst="rect">
            <a:avLst/>
          </a:prstGeom>
        </p:spPr>
      </p:pic>
      <p:sp>
        <p:nvSpPr>
          <p:cNvPr id="18" name="bg object 18"/>
          <p:cNvSpPr/>
          <p:nvPr/>
        </p:nvSpPr>
        <p:spPr>
          <a:xfrm>
            <a:off x="372859" y="372897"/>
            <a:ext cx="8380730" cy="1118870"/>
          </a:xfrm>
          <a:custGeom>
            <a:avLst/>
            <a:gdLst/>
            <a:ahLst/>
            <a:cxnLst/>
            <a:rect l="l" t="t" r="r" b="b"/>
            <a:pathLst>
              <a:path w="8380730" h="1118870">
                <a:moveTo>
                  <a:pt x="8380476" y="0"/>
                </a:moveTo>
                <a:lnTo>
                  <a:pt x="0" y="0"/>
                </a:lnTo>
                <a:lnTo>
                  <a:pt x="0" y="1118590"/>
                </a:lnTo>
                <a:lnTo>
                  <a:pt x="8380476" y="1118590"/>
                </a:lnTo>
                <a:lnTo>
                  <a:pt x="8380476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52399" y="117474"/>
            <a:ext cx="8039201" cy="135369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6B7C7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38809" y="1779778"/>
            <a:ext cx="7866380" cy="15621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rgbClr val="554A3B"/>
                </a:solidFill>
                <a:latin typeface="Century Gothic"/>
                <a:cs typeface="Century Gothic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3/14/2024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thoughtco.com/difference-between-anatomy-and-physiology-4147571" TargetMode="Externa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52399" y="117474"/>
            <a:ext cx="8039201" cy="124328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728980" marR="5080" indent="-573405" algn="ctr">
              <a:lnSpc>
                <a:spcPct val="100000"/>
              </a:lnSpc>
              <a:spcBef>
                <a:spcPts val="95"/>
              </a:spcBef>
            </a:pPr>
            <a:r>
              <a:rPr sz="4000" spc="-10" dirty="0"/>
              <a:t>INTRODUCTION:</a:t>
            </a:r>
            <a:r>
              <a:rPr sz="4000" spc="-80" dirty="0"/>
              <a:t> </a:t>
            </a:r>
            <a:br>
              <a:rPr lang="en-CA" sz="4000" spc="-80" dirty="0"/>
            </a:br>
            <a:r>
              <a:rPr lang="en-CA" sz="4000" dirty="0"/>
              <a:t>Anatomy or Physiology</a:t>
            </a:r>
            <a:r>
              <a:rPr sz="4000" spc="-10" dirty="0"/>
              <a:t>?</a:t>
            </a:r>
            <a:endParaRPr sz="4000" dirty="0"/>
          </a:p>
        </p:txBody>
      </p:sp>
      <p:sp>
        <p:nvSpPr>
          <p:cNvPr id="3" name="object 3"/>
          <p:cNvSpPr txBox="1"/>
          <p:nvPr/>
        </p:nvSpPr>
        <p:spPr>
          <a:xfrm>
            <a:off x="87676" y="1777415"/>
            <a:ext cx="7777687" cy="283346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49885">
              <a:lnSpc>
                <a:spcPct val="100000"/>
              </a:lnSpc>
              <a:spcBef>
                <a:spcPts val="95"/>
              </a:spcBef>
            </a:pPr>
            <a:r>
              <a:rPr sz="2200" b="1" dirty="0">
                <a:solidFill>
                  <a:srgbClr val="6EB7D6"/>
                </a:solidFill>
                <a:latin typeface="Century Gothic"/>
                <a:cs typeface="Century Gothic"/>
              </a:rPr>
              <a:t>Human</a:t>
            </a:r>
            <a:r>
              <a:rPr sz="2200" b="1" spc="-90" dirty="0">
                <a:solidFill>
                  <a:srgbClr val="6EB7D6"/>
                </a:solidFill>
                <a:latin typeface="Century Gothic"/>
                <a:cs typeface="Century Gothic"/>
              </a:rPr>
              <a:t> </a:t>
            </a:r>
            <a:r>
              <a:rPr sz="2200" b="1" spc="-10" dirty="0">
                <a:solidFill>
                  <a:srgbClr val="6EB7D6"/>
                </a:solidFill>
                <a:latin typeface="Century Gothic"/>
                <a:cs typeface="Century Gothic"/>
              </a:rPr>
              <a:t>Anatomy</a:t>
            </a:r>
            <a:r>
              <a:rPr lang="en-CA" sz="2200" b="1" spc="-10" dirty="0">
                <a:latin typeface="Century Gothic"/>
                <a:cs typeface="Century Gothic"/>
              </a:rPr>
              <a:t>: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study of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structure</a:t>
            </a:r>
            <a:r>
              <a:rPr lang="en-CA"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s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that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make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up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human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body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and how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those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structures</a:t>
            </a:r>
            <a:r>
              <a:rPr sz="2400" spc="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relate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to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each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other.</a:t>
            </a:r>
            <a:endParaRPr lang="en-CA" sz="2400" spc="-10" dirty="0">
              <a:solidFill>
                <a:srgbClr val="554A3B"/>
              </a:solidFill>
              <a:latin typeface="Century Gothic"/>
              <a:cs typeface="Century Gothic"/>
            </a:endParaRPr>
          </a:p>
          <a:p>
            <a:pPr marL="349885">
              <a:lnSpc>
                <a:spcPct val="100000"/>
              </a:lnSpc>
              <a:spcBef>
                <a:spcPts val="95"/>
              </a:spcBef>
            </a:pPr>
            <a:endParaRPr lang="en-CA" sz="2400" spc="-10" dirty="0">
              <a:solidFill>
                <a:srgbClr val="554A3B"/>
              </a:solidFill>
              <a:latin typeface="Century Gothic"/>
              <a:cs typeface="Century Gothic"/>
            </a:endParaRPr>
          </a:p>
          <a:p>
            <a:pPr marL="349885">
              <a:lnSpc>
                <a:spcPct val="100000"/>
              </a:lnSpc>
              <a:spcBef>
                <a:spcPts val="95"/>
              </a:spcBef>
            </a:pPr>
            <a:r>
              <a:rPr lang="en-CA" sz="2400" b="1" dirty="0">
                <a:solidFill>
                  <a:srgbClr val="6EB7D6"/>
                </a:solidFill>
                <a:latin typeface="Century Gothic"/>
                <a:cs typeface="Century Gothic"/>
              </a:rPr>
              <a:t>Human</a:t>
            </a:r>
            <a:r>
              <a:rPr lang="en-CA" sz="2400" b="1" spc="-90" dirty="0">
                <a:solidFill>
                  <a:srgbClr val="6EB7D6"/>
                </a:solidFill>
                <a:latin typeface="Century Gothic"/>
                <a:cs typeface="Century Gothic"/>
              </a:rPr>
              <a:t> </a:t>
            </a:r>
            <a:r>
              <a:rPr lang="en-CA" sz="2400" b="1" spc="-10" dirty="0">
                <a:solidFill>
                  <a:srgbClr val="6EB7D6"/>
                </a:solidFill>
                <a:latin typeface="Century Gothic"/>
                <a:cs typeface="Century Gothic"/>
              </a:rPr>
              <a:t>Physiology</a:t>
            </a:r>
            <a:r>
              <a:rPr lang="en-CA" sz="2400" spc="-10" dirty="0">
                <a:latin typeface="Century Gothic"/>
                <a:cs typeface="Century Gothic"/>
              </a:rPr>
              <a:t>: The study of the functions and mechanisms of living things</a:t>
            </a:r>
          </a:p>
          <a:p>
            <a:pPr marL="349885">
              <a:lnSpc>
                <a:spcPct val="100000"/>
              </a:lnSpc>
              <a:spcBef>
                <a:spcPts val="95"/>
              </a:spcBef>
            </a:pPr>
            <a:endParaRPr lang="en-CA" sz="1200" b="1" spc="-10" dirty="0">
              <a:latin typeface="Century Gothic"/>
              <a:cs typeface="Century Gothic"/>
            </a:endParaRPr>
          </a:p>
          <a:p>
            <a:pPr marL="349885">
              <a:lnSpc>
                <a:spcPct val="100000"/>
              </a:lnSpc>
              <a:spcBef>
                <a:spcPts val="95"/>
              </a:spcBef>
            </a:pPr>
            <a:r>
              <a:rPr lang="en-CA" dirty="0">
                <a:hlinkClick r:id="rId2"/>
              </a:rPr>
              <a:t>Difference Between Anatomy and Physiology (thoughtco.com)</a:t>
            </a:r>
            <a:endParaRPr dirty="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95119" y="4989033"/>
            <a:ext cx="3552190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600" b="1" dirty="0">
                <a:solidFill>
                  <a:srgbClr val="6EB7D6"/>
                </a:solidFill>
                <a:latin typeface="Century Gothic"/>
                <a:cs typeface="Century Gothic"/>
              </a:rPr>
              <a:t>The</a:t>
            </a:r>
            <a:r>
              <a:rPr sz="1600" b="1" spc="-35" dirty="0">
                <a:solidFill>
                  <a:srgbClr val="6EB7D6"/>
                </a:solidFill>
                <a:latin typeface="Century Gothic"/>
                <a:cs typeface="Century Gothic"/>
              </a:rPr>
              <a:t> </a:t>
            </a:r>
            <a:r>
              <a:rPr lang="en-CA" sz="1600" b="1" spc="-35" dirty="0">
                <a:solidFill>
                  <a:srgbClr val="6EB7D6"/>
                </a:solidFill>
                <a:latin typeface="Century Gothic"/>
                <a:cs typeface="Century Gothic"/>
              </a:rPr>
              <a:t>h</a:t>
            </a:r>
            <a:r>
              <a:rPr sz="1600" b="1" dirty="0" err="1">
                <a:solidFill>
                  <a:srgbClr val="6EB7D6"/>
                </a:solidFill>
                <a:latin typeface="Century Gothic"/>
                <a:cs typeface="Century Gothic"/>
              </a:rPr>
              <a:t>uman</a:t>
            </a:r>
            <a:r>
              <a:rPr sz="1600" b="1" spc="-40" dirty="0">
                <a:solidFill>
                  <a:srgbClr val="6EB7D6"/>
                </a:solidFill>
                <a:latin typeface="Century Gothic"/>
                <a:cs typeface="Century Gothic"/>
              </a:rPr>
              <a:t> </a:t>
            </a:r>
            <a:r>
              <a:rPr lang="en-CA" sz="1600" b="1" spc="-40" dirty="0">
                <a:solidFill>
                  <a:srgbClr val="6EB7D6"/>
                </a:solidFill>
                <a:latin typeface="Century Gothic"/>
                <a:cs typeface="Century Gothic"/>
              </a:rPr>
              <a:t>body’s s</a:t>
            </a:r>
            <a:r>
              <a:rPr sz="1600" b="1" dirty="0" err="1">
                <a:solidFill>
                  <a:srgbClr val="6EB7D6"/>
                </a:solidFill>
                <a:latin typeface="Century Gothic"/>
                <a:cs typeface="Century Gothic"/>
              </a:rPr>
              <a:t>tructure</a:t>
            </a:r>
            <a:r>
              <a:rPr lang="en-CA" sz="1600" b="1" dirty="0">
                <a:solidFill>
                  <a:srgbClr val="6EB7D6"/>
                </a:solidFill>
                <a:latin typeface="Century Gothic"/>
                <a:cs typeface="Century Gothic"/>
              </a:rPr>
              <a:t>s</a:t>
            </a:r>
            <a:r>
              <a:rPr sz="1600" b="1" spc="-25" dirty="0">
                <a:solidFill>
                  <a:srgbClr val="6EB7D6"/>
                </a:solidFill>
                <a:latin typeface="Century Gothic"/>
                <a:cs typeface="Century Gothic"/>
              </a:rPr>
              <a:t> </a:t>
            </a:r>
            <a:r>
              <a:rPr sz="1600" b="1" dirty="0">
                <a:solidFill>
                  <a:srgbClr val="6EB7D6"/>
                </a:solidFill>
                <a:latin typeface="Century Gothic"/>
                <a:cs typeface="Century Gothic"/>
              </a:rPr>
              <a:t>determines</a:t>
            </a:r>
            <a:r>
              <a:rPr sz="1600" b="1" spc="-30" dirty="0">
                <a:solidFill>
                  <a:srgbClr val="6EB7D6"/>
                </a:solidFill>
                <a:latin typeface="Century Gothic"/>
                <a:cs typeface="Century Gothic"/>
              </a:rPr>
              <a:t> </a:t>
            </a:r>
            <a:r>
              <a:rPr sz="1600" b="1" spc="-10" dirty="0">
                <a:solidFill>
                  <a:srgbClr val="6EB7D6"/>
                </a:solidFill>
                <a:latin typeface="Century Gothic"/>
                <a:cs typeface="Century Gothic"/>
              </a:rPr>
              <a:t>function</a:t>
            </a:r>
            <a:endParaRPr sz="1600" dirty="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333638" y="4917131"/>
            <a:ext cx="2567643" cy="9977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1770">
              <a:lnSpc>
                <a:spcPct val="100000"/>
              </a:lnSpc>
              <a:spcBef>
                <a:spcPts val="100"/>
              </a:spcBef>
            </a:pP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16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structures</a:t>
            </a:r>
            <a:r>
              <a:rPr sz="16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1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human</a:t>
            </a:r>
            <a:r>
              <a:rPr sz="16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r>
              <a:rPr sz="1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16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spc="-20" dirty="0">
                <a:solidFill>
                  <a:srgbClr val="554A3B"/>
                </a:solidFill>
                <a:latin typeface="Century Gothic"/>
                <a:cs typeface="Century Gothic"/>
              </a:rPr>
              <a:t>well-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designed</a:t>
            </a:r>
            <a:r>
              <a:rPr sz="1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spc="-25" dirty="0">
                <a:solidFill>
                  <a:srgbClr val="554A3B"/>
                </a:solidFill>
                <a:latin typeface="Century Gothic"/>
                <a:cs typeface="Century Gothic"/>
              </a:rPr>
              <a:t>for</a:t>
            </a:r>
            <a:r>
              <a:rPr lang="en-CA" sz="16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1600" dirty="0">
                <a:solidFill>
                  <a:srgbClr val="554A3B"/>
                </a:solidFill>
                <a:latin typeface="Century Gothic"/>
                <a:cs typeface="Century Gothic"/>
              </a:rPr>
              <a:t>efficient </a:t>
            </a:r>
            <a:r>
              <a:rPr sz="1600" spc="-10" dirty="0">
                <a:solidFill>
                  <a:srgbClr val="554A3B"/>
                </a:solidFill>
                <a:latin typeface="Century Gothic"/>
                <a:cs typeface="Century Gothic"/>
              </a:rPr>
              <a:t>movement</a:t>
            </a:r>
            <a:r>
              <a:rPr lang="en-CA" sz="1600" spc="-10" dirty="0">
                <a:solidFill>
                  <a:srgbClr val="554A3B"/>
                </a:solidFill>
                <a:latin typeface="Century Gothic"/>
                <a:cs typeface="Century Gothic"/>
              </a:rPr>
              <a:t>.</a:t>
            </a:r>
            <a:endParaRPr sz="1600" dirty="0">
              <a:latin typeface="Century Gothic"/>
              <a:cs typeface="Century Gothic"/>
            </a:endParaRPr>
          </a:p>
        </p:txBody>
      </p:sp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276600" y="4917131"/>
            <a:ext cx="2743200" cy="175813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4487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700" dirty="0"/>
              <a:t>MEDIAN</a:t>
            </a:r>
            <a:r>
              <a:rPr sz="3700" spc="-105" dirty="0"/>
              <a:t> </a:t>
            </a:r>
            <a:r>
              <a:rPr sz="3700" dirty="0"/>
              <a:t>OR</a:t>
            </a:r>
            <a:r>
              <a:rPr sz="3700" spc="-110" dirty="0"/>
              <a:t> </a:t>
            </a:r>
            <a:r>
              <a:rPr sz="3700" spc="-10" dirty="0"/>
              <a:t>MIDSAGITTAL</a:t>
            </a:r>
            <a:r>
              <a:rPr sz="3700" spc="-114" dirty="0"/>
              <a:t> </a:t>
            </a:r>
            <a:r>
              <a:rPr sz="3700" spc="-10" dirty="0"/>
              <a:t>PLANE</a:t>
            </a:r>
            <a:endParaRPr sz="37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638809" y="1779778"/>
            <a:ext cx="7866380" cy="156709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52729" marR="5080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53365" algn="l"/>
              </a:tabLst>
            </a:pPr>
            <a:r>
              <a:rPr dirty="0"/>
              <a:t>A</a:t>
            </a:r>
            <a:r>
              <a:rPr spc="-5" dirty="0"/>
              <a:t> </a:t>
            </a:r>
            <a:r>
              <a:rPr dirty="0"/>
              <a:t>vertical</a:t>
            </a:r>
            <a:r>
              <a:rPr spc="-45" dirty="0"/>
              <a:t> </a:t>
            </a:r>
            <a:r>
              <a:rPr dirty="0"/>
              <a:t>plane</a:t>
            </a:r>
            <a:r>
              <a:rPr spc="-5" dirty="0"/>
              <a:t> </a:t>
            </a:r>
            <a:r>
              <a:rPr dirty="0"/>
              <a:t>that</a:t>
            </a:r>
            <a:r>
              <a:rPr spc="-15" dirty="0"/>
              <a:t> </a:t>
            </a:r>
            <a:r>
              <a:rPr dirty="0"/>
              <a:t>bisects</a:t>
            </a:r>
            <a:r>
              <a:rPr spc="-25" dirty="0"/>
              <a:t> </a:t>
            </a:r>
            <a:r>
              <a:rPr dirty="0"/>
              <a:t>the body</a:t>
            </a:r>
            <a:r>
              <a:rPr spc="5" dirty="0"/>
              <a:t> </a:t>
            </a:r>
            <a:r>
              <a:rPr dirty="0"/>
              <a:t>into</a:t>
            </a:r>
            <a:r>
              <a:rPr spc="-30" dirty="0"/>
              <a:t> </a:t>
            </a:r>
            <a:r>
              <a:rPr dirty="0"/>
              <a:t>right</a:t>
            </a:r>
            <a:r>
              <a:rPr spc="-40" dirty="0"/>
              <a:t> </a:t>
            </a:r>
            <a:r>
              <a:rPr spc="-25" dirty="0"/>
              <a:t>and </a:t>
            </a:r>
            <a:r>
              <a:rPr dirty="0"/>
              <a:t>left</a:t>
            </a:r>
            <a:r>
              <a:rPr spc="-30" dirty="0"/>
              <a:t> </a:t>
            </a:r>
            <a:r>
              <a:rPr spc="-10" dirty="0"/>
              <a:t>halves</a:t>
            </a:r>
          </a:p>
          <a:p>
            <a:pPr marL="252729" marR="337820" indent="-22923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53365" algn="l"/>
              </a:tabLst>
            </a:pPr>
            <a:r>
              <a:rPr dirty="0"/>
              <a:t>Sagittal</a:t>
            </a:r>
            <a:r>
              <a:rPr spc="-55" dirty="0"/>
              <a:t> </a:t>
            </a:r>
            <a:r>
              <a:rPr dirty="0"/>
              <a:t>plane</a:t>
            </a:r>
            <a:r>
              <a:rPr spc="-10" dirty="0"/>
              <a:t> </a:t>
            </a:r>
            <a:r>
              <a:rPr dirty="0"/>
              <a:t>is</a:t>
            </a:r>
            <a:r>
              <a:rPr spc="-35" dirty="0"/>
              <a:t> </a:t>
            </a:r>
            <a:r>
              <a:rPr dirty="0"/>
              <a:t>any</a:t>
            </a:r>
            <a:r>
              <a:rPr spc="-10" dirty="0"/>
              <a:t> </a:t>
            </a:r>
            <a:r>
              <a:rPr dirty="0"/>
              <a:t>plane</a:t>
            </a:r>
            <a:r>
              <a:rPr spc="-30" dirty="0"/>
              <a:t> </a:t>
            </a:r>
            <a:r>
              <a:rPr dirty="0"/>
              <a:t>parallel</a:t>
            </a:r>
            <a:r>
              <a:rPr spc="-20" dirty="0"/>
              <a:t> </a:t>
            </a:r>
            <a:r>
              <a:rPr dirty="0"/>
              <a:t>to</a:t>
            </a:r>
            <a:r>
              <a:rPr spc="-5" dirty="0"/>
              <a:t> </a:t>
            </a:r>
            <a:r>
              <a:rPr dirty="0"/>
              <a:t>the</a:t>
            </a:r>
            <a:r>
              <a:rPr spc="-5" dirty="0"/>
              <a:t> </a:t>
            </a:r>
            <a:r>
              <a:rPr spc="-10" dirty="0"/>
              <a:t>median plane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438400" y="3276536"/>
            <a:ext cx="3810000" cy="2849626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94487" rIns="0" bIns="0" rtlCol="0">
            <a:spAutoFit/>
          </a:bodyPr>
          <a:lstStyle/>
          <a:p>
            <a:pPr marL="325120">
              <a:lnSpc>
                <a:spcPct val="100000"/>
              </a:lnSpc>
              <a:spcBef>
                <a:spcPts val="95"/>
              </a:spcBef>
            </a:pPr>
            <a:r>
              <a:rPr sz="3700" dirty="0"/>
              <a:t>CORONAL</a:t>
            </a:r>
            <a:r>
              <a:rPr sz="3700" spc="-120" dirty="0"/>
              <a:t> </a:t>
            </a:r>
            <a:r>
              <a:rPr sz="3700" dirty="0"/>
              <a:t>OR</a:t>
            </a:r>
            <a:r>
              <a:rPr sz="3700" spc="-145" dirty="0"/>
              <a:t> </a:t>
            </a:r>
            <a:r>
              <a:rPr sz="3700" dirty="0"/>
              <a:t>FRONTAL</a:t>
            </a:r>
            <a:r>
              <a:rPr sz="3700" spc="-120" dirty="0"/>
              <a:t> </a:t>
            </a:r>
            <a:r>
              <a:rPr sz="3700" spc="-10" dirty="0"/>
              <a:t>PLANE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650240" y="1779778"/>
            <a:ext cx="7886065" cy="11963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vertical</a:t>
            </a:r>
            <a:r>
              <a:rPr sz="24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plane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that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bisects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body into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front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back</a:t>
            </a:r>
            <a:endParaRPr sz="2400">
              <a:latin typeface="Century Gothic"/>
              <a:cs typeface="Century Gothic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It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at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right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angels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 the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median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plane</a:t>
            </a:r>
            <a:endParaRPr sz="24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4600" y="3352800"/>
            <a:ext cx="3429000" cy="28956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12598" rIns="0" bIns="0" rtlCol="0">
            <a:spAutoFit/>
          </a:bodyPr>
          <a:lstStyle/>
          <a:p>
            <a:pPr marL="3197860" marR="5080" indent="-2815590">
              <a:lnSpc>
                <a:spcPct val="100000"/>
              </a:lnSpc>
              <a:spcBef>
                <a:spcPts val="95"/>
              </a:spcBef>
            </a:pPr>
            <a:r>
              <a:rPr sz="3700" dirty="0"/>
              <a:t>TRANSVERSE</a:t>
            </a:r>
            <a:r>
              <a:rPr sz="3700" spc="-140" dirty="0"/>
              <a:t> </a:t>
            </a:r>
            <a:r>
              <a:rPr sz="3700" dirty="0"/>
              <a:t>OR</a:t>
            </a:r>
            <a:r>
              <a:rPr sz="3700" spc="-135" dirty="0"/>
              <a:t> </a:t>
            </a:r>
            <a:r>
              <a:rPr sz="3700" spc="-10" dirty="0"/>
              <a:t>HORIZONTAL PLANE</a:t>
            </a:r>
            <a:endParaRPr sz="3700"/>
          </a:p>
        </p:txBody>
      </p:sp>
      <p:sp>
        <p:nvSpPr>
          <p:cNvPr id="3" name="object 3"/>
          <p:cNvSpPr txBox="1"/>
          <p:nvPr/>
        </p:nvSpPr>
        <p:spPr>
          <a:xfrm>
            <a:off x="650240" y="1779778"/>
            <a:ext cx="7721600" cy="15621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356235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horizontal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plane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that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bisects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body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into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top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and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bottom</a:t>
            </a:r>
            <a:endParaRPr sz="2400">
              <a:latin typeface="Century Gothic"/>
              <a:cs typeface="Century Gothic"/>
            </a:endParaRPr>
          </a:p>
          <a:p>
            <a:pPr marL="241300" marR="5080" indent="-22923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It’s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at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right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angles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both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median</a:t>
            </a:r>
            <a:r>
              <a:rPr sz="24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and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coronal planes</a:t>
            </a:r>
            <a:endParaRPr sz="24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038600" y="3352800"/>
            <a:ext cx="2514600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2521" rIns="0" bIns="0" rtlCol="0">
            <a:spAutoFit/>
          </a:bodyPr>
          <a:lstStyle/>
          <a:p>
            <a:pPr marL="1682750">
              <a:lnSpc>
                <a:spcPct val="100000"/>
              </a:lnSpc>
              <a:spcBef>
                <a:spcPts val="105"/>
              </a:spcBef>
            </a:pPr>
            <a:r>
              <a:rPr dirty="0"/>
              <a:t>CENTRE</a:t>
            </a:r>
            <a:r>
              <a:rPr spc="-5" dirty="0"/>
              <a:t> </a:t>
            </a:r>
            <a:r>
              <a:rPr dirty="0"/>
              <a:t>OF </a:t>
            </a:r>
            <a:r>
              <a:rPr spc="-10" dirty="0"/>
              <a:t>GRAVITY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79778"/>
            <a:ext cx="6449695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point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at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which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medial,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frontal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transverse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planes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intersect</a:t>
            </a:r>
            <a:endParaRPr sz="24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981200" y="2667000"/>
            <a:ext cx="52578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2521" rIns="0" bIns="0" rtlCol="0">
            <a:spAutoFit/>
          </a:bodyPr>
          <a:lstStyle/>
          <a:p>
            <a:pPr marL="1780539">
              <a:lnSpc>
                <a:spcPct val="100000"/>
              </a:lnSpc>
              <a:spcBef>
                <a:spcPts val="105"/>
              </a:spcBef>
            </a:pPr>
            <a:r>
              <a:rPr dirty="0"/>
              <a:t>ANATOMICAL </a:t>
            </a:r>
            <a:r>
              <a:rPr spc="-20" dirty="0"/>
              <a:t>AXES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06245"/>
            <a:ext cx="7185659" cy="1270000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series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imaginary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lines</a:t>
            </a:r>
            <a:endParaRPr sz="2400">
              <a:latin typeface="Century Gothic"/>
              <a:cs typeface="Century Gothic"/>
            </a:endParaRPr>
          </a:p>
          <a:p>
            <a:pPr marL="241300" marR="5080" indent="-22923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Used</a:t>
            </a:r>
            <a:r>
              <a:rPr sz="2400" spc="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 describe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direction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of movement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at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joints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42594" y="789178"/>
            <a:ext cx="7747000" cy="4342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665" marR="33020" indent="-228600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Horizontal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axis</a:t>
            </a:r>
            <a:r>
              <a:rPr sz="2400" spc="-5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–</a:t>
            </a:r>
            <a:r>
              <a:rPr sz="2400" spc="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extends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from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one</a:t>
            </a:r>
            <a:r>
              <a:rPr sz="2400" spc="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side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body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other</a:t>
            </a:r>
            <a:endParaRPr sz="2400">
              <a:latin typeface="Century Gothic"/>
              <a:cs typeface="Century Gothic"/>
            </a:endParaRPr>
          </a:p>
          <a:p>
            <a:pPr marL="240665" marR="97155" indent="-22860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Longitudinal axis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–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vertical,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running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from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head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to toe</a:t>
            </a:r>
            <a:endParaRPr sz="2400">
              <a:latin typeface="Century Gothic"/>
              <a:cs typeface="Century Gothic"/>
            </a:endParaRPr>
          </a:p>
          <a:p>
            <a:pPr marL="240665" marR="543560" indent="-228600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Antero-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posterior</a:t>
            </a:r>
            <a:r>
              <a:rPr sz="2400" spc="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axis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–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extends</a:t>
            </a:r>
            <a:r>
              <a:rPr sz="2400" spc="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from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front</a:t>
            </a:r>
            <a:r>
              <a:rPr sz="2400" spc="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of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r>
              <a:rPr sz="2400" spc="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 the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back</a:t>
            </a:r>
            <a:endParaRPr sz="2400">
              <a:latin typeface="Century Gothic"/>
              <a:cs typeface="Century Gothic"/>
            </a:endParaRPr>
          </a:p>
          <a:p>
            <a:pPr marL="240665" marR="35560" indent="-22860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r>
              <a:rPr sz="2400" spc="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movement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can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be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described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terms</a:t>
            </a:r>
            <a:r>
              <a:rPr sz="2400" spc="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of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anatomical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plane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through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which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it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occurs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axis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around</a:t>
            </a:r>
            <a:r>
              <a:rPr sz="2400" spc="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which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it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rotates</a:t>
            </a:r>
            <a:endParaRPr sz="2400">
              <a:latin typeface="Century Gothic"/>
              <a:cs typeface="Century Gothic"/>
            </a:endParaRPr>
          </a:p>
          <a:p>
            <a:pPr marL="240665" marR="5080" indent="-228600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300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general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rule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that the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axis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rotation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always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perpendicular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plane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movement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4839" y="-152400"/>
            <a:ext cx="8150961" cy="1594744"/>
          </a:xfrm>
          <a:prstGeom prst="rect">
            <a:avLst/>
          </a:prstGeom>
        </p:spPr>
        <p:txBody>
          <a:bodyPr vert="horz" wrap="square" lIns="0" tIns="512521" rIns="0" bIns="0" rtlCol="0">
            <a:spAutoFit/>
          </a:bodyPr>
          <a:lstStyle/>
          <a:p>
            <a:pPr marL="1282065" algn="ctr">
              <a:lnSpc>
                <a:spcPct val="100000"/>
              </a:lnSpc>
              <a:spcBef>
                <a:spcPts val="105"/>
              </a:spcBef>
            </a:pPr>
            <a:r>
              <a:rPr lang="en-CA" dirty="0"/>
              <a:t>Anatomy first!</a:t>
            </a:r>
            <a:br>
              <a:rPr lang="en-CA" dirty="0"/>
            </a:br>
            <a:r>
              <a:rPr dirty="0"/>
              <a:t>ANATOMICAL </a:t>
            </a:r>
            <a:r>
              <a:rPr spc="-10" dirty="0"/>
              <a:t>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79778"/>
            <a:ext cx="7543800" cy="1635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Starting</a:t>
            </a:r>
            <a:r>
              <a:rPr sz="2400" spc="-6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reference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point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for describing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human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endParaRPr sz="2400">
              <a:latin typeface="Century Gothic"/>
              <a:cs typeface="Century Gothic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It is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universally</a:t>
            </a:r>
            <a:r>
              <a:rPr sz="24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accepted</a:t>
            </a:r>
            <a:endParaRPr sz="2400">
              <a:latin typeface="Century Gothic"/>
              <a:cs typeface="Century Gothic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it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used</a:t>
            </a:r>
            <a:r>
              <a:rPr sz="24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all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anatomical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descriptions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0606" rIns="0" bIns="0" rtlCol="0">
            <a:spAutoFit/>
          </a:bodyPr>
          <a:lstStyle/>
          <a:p>
            <a:pPr marL="1296670">
              <a:lnSpc>
                <a:spcPct val="100000"/>
              </a:lnSpc>
              <a:spcBef>
                <a:spcPts val="105"/>
              </a:spcBef>
            </a:pPr>
            <a:r>
              <a:rPr dirty="0"/>
              <a:t>ANATOMICAL</a:t>
            </a:r>
            <a:r>
              <a:rPr spc="-40" dirty="0"/>
              <a:t> </a:t>
            </a:r>
            <a:r>
              <a:rPr spc="-10" dirty="0"/>
              <a:t>POSITION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11553"/>
            <a:ext cx="2681605" cy="779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ts val="2965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Standing</a:t>
            </a:r>
            <a:r>
              <a:rPr sz="26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erect</a:t>
            </a:r>
            <a:endParaRPr sz="2600">
              <a:latin typeface="Century Gothic"/>
              <a:cs typeface="Century Gothic"/>
            </a:endParaRPr>
          </a:p>
          <a:p>
            <a:pPr marL="241300" indent="-229235">
              <a:lnSpc>
                <a:spcPts val="2965"/>
              </a:lnSpc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Facing</a:t>
            </a:r>
            <a:r>
              <a:rPr sz="26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forward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50240" y="2225167"/>
            <a:ext cx="3611879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  <a:tab pos="3069590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Arms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hanging </a:t>
            </a:r>
            <a:r>
              <a:rPr sz="2600" spc="-25" dirty="0">
                <a:solidFill>
                  <a:srgbClr val="554A3B"/>
                </a:solidFill>
                <a:latin typeface="Century Gothic"/>
                <a:cs typeface="Century Gothic"/>
              </a:rPr>
              <a:t>at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	</a:t>
            </a:r>
            <a:r>
              <a:rPr sz="2600" spc="-25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79144" y="2502535"/>
            <a:ext cx="78994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sides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50240" y="2859151"/>
            <a:ext cx="364236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Palms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facing</a:t>
            </a:r>
            <a:r>
              <a:rPr sz="26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forward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0240" y="3136214"/>
            <a:ext cx="3625215" cy="779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>
              <a:lnSpc>
                <a:spcPts val="2965"/>
              </a:lnSpc>
              <a:spcBef>
                <a:spcPts val="105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and</a:t>
            </a:r>
            <a:r>
              <a:rPr sz="26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thumbs</a:t>
            </a:r>
            <a:r>
              <a:rPr sz="26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outward</a:t>
            </a:r>
            <a:endParaRPr sz="2600">
              <a:latin typeface="Century Gothic"/>
              <a:cs typeface="Century Gothic"/>
            </a:endParaRPr>
          </a:p>
          <a:p>
            <a:pPr marL="241300" indent="-229235">
              <a:lnSpc>
                <a:spcPts val="2965"/>
              </a:lnSpc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Legs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 straight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650240" y="3850004"/>
            <a:ext cx="364172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Heels,</a:t>
            </a:r>
            <a:r>
              <a:rPr sz="26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feet</a:t>
            </a:r>
            <a:r>
              <a:rPr sz="26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and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 great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9144" y="4127372"/>
            <a:ext cx="3345179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toes</a:t>
            </a:r>
            <a:r>
              <a:rPr sz="26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parallel</a:t>
            </a:r>
            <a:r>
              <a:rPr sz="26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each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79144" y="4404740"/>
            <a:ext cx="870585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other</a:t>
            </a:r>
            <a:endParaRPr sz="2600">
              <a:latin typeface="Century Gothic"/>
              <a:cs typeface="Century Gothic"/>
            </a:endParaRPr>
          </a:p>
        </p:txBody>
      </p:sp>
      <p:pic>
        <p:nvPicPr>
          <p:cNvPr id="11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677408" y="1600263"/>
            <a:ext cx="1980057" cy="452589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2521" rIns="0" bIns="0" rtlCol="0">
            <a:spAutoFit/>
          </a:bodyPr>
          <a:lstStyle/>
          <a:p>
            <a:pPr marL="1632585">
              <a:lnSpc>
                <a:spcPct val="100000"/>
              </a:lnSpc>
              <a:spcBef>
                <a:spcPts val="105"/>
              </a:spcBef>
            </a:pPr>
            <a:r>
              <a:rPr dirty="0"/>
              <a:t>DIRECTIONAL</a:t>
            </a:r>
            <a:r>
              <a:rPr spc="-30" dirty="0"/>
              <a:t> </a:t>
            </a:r>
            <a:r>
              <a:rPr spc="-10" dirty="0"/>
              <a:t>TERMS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79778"/>
            <a:ext cx="7555230" cy="757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5080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All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directional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terms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based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on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assumption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that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r>
              <a:rPr sz="2400" spc="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anatomical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position.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0606" rIns="0" bIns="0" rtlCol="0">
            <a:spAutoFit/>
          </a:bodyPr>
          <a:lstStyle/>
          <a:p>
            <a:pPr marL="2005964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LATERAL-MEDIAL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40510"/>
            <a:ext cx="3566160" cy="4122420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241300" marR="66675" indent="-229235">
              <a:lnSpc>
                <a:spcPct val="80000"/>
              </a:lnSpc>
              <a:spcBef>
                <a:spcPts val="76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Lateral-</a:t>
            </a:r>
            <a:r>
              <a:rPr sz="2800" spc="-9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away</a:t>
            </a:r>
            <a:r>
              <a:rPr sz="2800" spc="-9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0" dirty="0">
                <a:solidFill>
                  <a:srgbClr val="554A3B"/>
                </a:solidFill>
                <a:latin typeface="Century Gothic"/>
                <a:cs typeface="Century Gothic"/>
              </a:rPr>
              <a:t>from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8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midline</a:t>
            </a:r>
            <a:r>
              <a:rPr sz="2800" spc="-7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800" spc="-6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800" spc="-2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endParaRPr sz="2800">
              <a:latin typeface="Century Gothic"/>
              <a:cs typeface="Century Gothic"/>
            </a:endParaRPr>
          </a:p>
          <a:p>
            <a:pPr marL="241300" marR="5080" indent="-229235">
              <a:lnSpc>
                <a:spcPts val="2690"/>
              </a:lnSpc>
              <a:spcBef>
                <a:spcPts val="65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Medial-</a:t>
            </a:r>
            <a:r>
              <a:rPr sz="2800" spc="-10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toward</a:t>
            </a:r>
            <a:r>
              <a:rPr sz="2800" spc="-10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800" spc="-10" dirty="0">
                <a:solidFill>
                  <a:srgbClr val="554A3B"/>
                </a:solidFill>
                <a:latin typeface="Century Gothic"/>
                <a:cs typeface="Century Gothic"/>
              </a:rPr>
              <a:t>midline</a:t>
            </a:r>
            <a:endParaRPr sz="28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Clr>
                <a:srgbClr val="92A199"/>
              </a:buClr>
              <a:buFont typeface="Arial"/>
              <a:buChar char="•"/>
            </a:pPr>
            <a:endParaRPr sz="3300">
              <a:latin typeface="Century Gothic"/>
              <a:cs typeface="Century Gothic"/>
            </a:endParaRPr>
          </a:p>
          <a:p>
            <a:pPr marL="241300" marR="116205" indent="-229235">
              <a:lnSpc>
                <a:spcPct val="80000"/>
              </a:lnSpc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E.g.</a:t>
            </a:r>
            <a:r>
              <a:rPr sz="28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800" spc="-9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ears</a:t>
            </a:r>
            <a:r>
              <a:rPr sz="2800" spc="-5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5" dirty="0">
                <a:solidFill>
                  <a:srgbClr val="554A3B"/>
                </a:solidFill>
                <a:latin typeface="Century Gothic"/>
                <a:cs typeface="Century Gothic"/>
              </a:rPr>
              <a:t>are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lateral</a:t>
            </a:r>
            <a:r>
              <a:rPr sz="2800" spc="-6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800" spc="-6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0" dirty="0">
                <a:solidFill>
                  <a:srgbClr val="554A3B"/>
                </a:solidFill>
                <a:latin typeface="Century Gothic"/>
                <a:cs typeface="Century Gothic"/>
              </a:rPr>
              <a:t>your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cheeks</a:t>
            </a:r>
            <a:r>
              <a:rPr sz="2800" spc="-6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and</a:t>
            </a:r>
            <a:r>
              <a:rPr sz="2800" spc="-9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0" dirty="0">
                <a:solidFill>
                  <a:srgbClr val="554A3B"/>
                </a:solidFill>
                <a:latin typeface="Century Gothic"/>
                <a:cs typeface="Century Gothic"/>
              </a:rPr>
              <a:t>your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cheeks</a:t>
            </a:r>
            <a:r>
              <a:rPr sz="2800" spc="-6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2800" spc="-8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10" dirty="0">
                <a:solidFill>
                  <a:srgbClr val="554A3B"/>
                </a:solidFill>
                <a:latin typeface="Century Gothic"/>
                <a:cs typeface="Century Gothic"/>
              </a:rPr>
              <a:t>medial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8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8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800" spc="-20" dirty="0">
                <a:solidFill>
                  <a:srgbClr val="554A3B"/>
                </a:solidFill>
                <a:latin typeface="Century Gothic"/>
                <a:cs typeface="Century Gothic"/>
              </a:rPr>
              <a:t>ears</a:t>
            </a:r>
            <a:endParaRPr sz="2800">
              <a:latin typeface="Century Gothic"/>
              <a:cs typeface="Century Gothic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62500" y="2339213"/>
            <a:ext cx="3810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420" y="117474"/>
            <a:ext cx="5722620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500380" marR="5080" indent="-488315">
              <a:lnSpc>
                <a:spcPct val="100000"/>
              </a:lnSpc>
              <a:spcBef>
                <a:spcPts val="95"/>
              </a:spcBef>
            </a:pPr>
            <a:r>
              <a:rPr sz="4000" spc="-35" dirty="0"/>
              <a:t>ANTERIOR-</a:t>
            </a:r>
            <a:r>
              <a:rPr sz="4000" spc="-10" dirty="0"/>
              <a:t>POSTERIOR </a:t>
            </a:r>
            <a:r>
              <a:rPr sz="4000" spc="-40" dirty="0"/>
              <a:t>VENTRAL-</a:t>
            </a:r>
            <a:r>
              <a:rPr sz="4000" spc="-10" dirty="0"/>
              <a:t>DORSAL</a:t>
            </a:r>
            <a:endParaRPr sz="4000"/>
          </a:p>
        </p:txBody>
      </p:sp>
      <p:sp>
        <p:nvSpPr>
          <p:cNvPr id="3" name="object 3"/>
          <p:cNvSpPr txBox="1"/>
          <p:nvPr/>
        </p:nvSpPr>
        <p:spPr>
          <a:xfrm>
            <a:off x="726440" y="1816049"/>
            <a:ext cx="3630929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Anterior-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In</a:t>
            </a:r>
            <a:r>
              <a:rPr sz="26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front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25" dirty="0">
                <a:solidFill>
                  <a:srgbClr val="554A3B"/>
                </a:solidFill>
                <a:latin typeface="Century Gothic"/>
                <a:cs typeface="Century Gothic"/>
              </a:rPr>
              <a:t>or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55344" y="2094102"/>
            <a:ext cx="289433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front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6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your 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26440" y="2450719"/>
            <a:ext cx="4419600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Posterior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– behind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or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back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55344" y="2728087"/>
            <a:ext cx="2069464" cy="42227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26440" y="3441268"/>
            <a:ext cx="4184015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E.g.</a:t>
            </a:r>
            <a:r>
              <a:rPr sz="2600" spc="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6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lips are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 anterior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55344" y="3718940"/>
            <a:ext cx="3615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6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teeth</a:t>
            </a:r>
            <a:r>
              <a:rPr sz="26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and 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344" y="3996309"/>
            <a:ext cx="4186554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teeth</a:t>
            </a:r>
            <a:r>
              <a:rPr sz="26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posterior</a:t>
            </a:r>
            <a:r>
              <a:rPr sz="26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your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55344" y="4273677"/>
            <a:ext cx="51054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lips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26440" y="4629988"/>
            <a:ext cx="3784600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10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E.g.</a:t>
            </a:r>
            <a:r>
              <a:rPr sz="2600" spc="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In</a:t>
            </a:r>
            <a:r>
              <a:rPr sz="26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6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anatomical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955344" y="4907737"/>
            <a:ext cx="3818254" cy="42290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position,</a:t>
            </a:r>
            <a:r>
              <a:rPr sz="26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palms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spc="-25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55344" y="5185409"/>
            <a:ext cx="420497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facing</a:t>
            </a:r>
            <a:r>
              <a:rPr sz="26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anterior</a:t>
            </a:r>
            <a:r>
              <a:rPr sz="26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600" dirty="0">
                <a:solidFill>
                  <a:srgbClr val="554A3B"/>
                </a:solidFill>
                <a:latin typeface="Century Gothic"/>
                <a:cs typeface="Century Gothic"/>
              </a:rPr>
              <a:t>of</a:t>
            </a: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 your</a:t>
            </a:r>
            <a:endParaRPr sz="26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955344" y="5462727"/>
            <a:ext cx="8724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2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endParaRPr sz="2600">
              <a:latin typeface="Century Gothic"/>
              <a:cs typeface="Century Gothic"/>
            </a:endParaRPr>
          </a:p>
        </p:txBody>
      </p:sp>
      <p:pic>
        <p:nvPicPr>
          <p:cNvPr id="15" name="object 1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486400" y="2057400"/>
            <a:ext cx="2425700" cy="301942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2521" rIns="0" bIns="0" rtlCol="0">
            <a:spAutoFit/>
          </a:bodyPr>
          <a:lstStyle/>
          <a:p>
            <a:pPr marL="175768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SUPERIOR-INFERIOR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06245"/>
            <a:ext cx="7821295" cy="214820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Inferior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–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Below</a:t>
            </a:r>
            <a:endParaRPr sz="2400">
              <a:latin typeface="Century Gothic"/>
              <a:cs typeface="Century Gothic"/>
            </a:endParaRPr>
          </a:p>
          <a:p>
            <a:pPr marL="241300" indent="-229235">
              <a:lnSpc>
                <a:spcPct val="100000"/>
              </a:lnSpc>
              <a:spcBef>
                <a:spcPts val="58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Superior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-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Above</a:t>
            </a:r>
            <a:endParaRPr sz="2400">
              <a:latin typeface="Century Gothic"/>
              <a:cs typeface="Century Gothic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92A199"/>
              </a:buClr>
              <a:buFont typeface="Arial"/>
              <a:buChar char="•"/>
            </a:pPr>
            <a:endParaRPr sz="3250">
              <a:latin typeface="Century Gothic"/>
              <a:cs typeface="Century Gothic"/>
            </a:endParaRPr>
          </a:p>
          <a:p>
            <a:pPr marL="241300" marR="5080" indent="-229235">
              <a:lnSpc>
                <a:spcPct val="100000"/>
              </a:lnSpc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E.g.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lips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superior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chin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and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chin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is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inferior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to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your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lips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430606" rIns="0" bIns="0" rtlCol="0">
            <a:spAutoFit/>
          </a:bodyPr>
          <a:lstStyle/>
          <a:p>
            <a:pPr marL="2136775">
              <a:lnSpc>
                <a:spcPct val="100000"/>
              </a:lnSpc>
              <a:spcBef>
                <a:spcPts val="105"/>
              </a:spcBef>
            </a:pPr>
            <a:r>
              <a:rPr dirty="0"/>
              <a:t>SUPINE</a:t>
            </a:r>
            <a:r>
              <a:rPr spc="-10" dirty="0"/>
              <a:t> </a:t>
            </a:r>
            <a:r>
              <a:rPr dirty="0"/>
              <a:t>&amp;</a:t>
            </a:r>
            <a:r>
              <a:rPr spc="-10" dirty="0"/>
              <a:t> PRONE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554223"/>
            <a:ext cx="3503295" cy="17087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SUPINE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Lying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on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back</a:t>
            </a:r>
            <a:endParaRPr sz="2400">
              <a:latin typeface="Century Gothic"/>
              <a:cs typeface="Century Gothic"/>
            </a:endParaRPr>
          </a:p>
          <a:p>
            <a:pPr marL="241300" marR="5080" indent="-229235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e.g.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when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performing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50" dirty="0">
                <a:solidFill>
                  <a:srgbClr val="554A3B"/>
                </a:solidFill>
                <a:latin typeface="Century Gothic"/>
                <a:cs typeface="Century Gothic"/>
              </a:rPr>
              <a:t>a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bench</a:t>
            </a:r>
            <a:r>
              <a:rPr sz="2400" spc="-3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press</a:t>
            </a:r>
            <a:endParaRPr sz="2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842128" y="1554223"/>
            <a:ext cx="3433445" cy="1708785"/>
          </a:xfrm>
          <a:prstGeom prst="rect">
            <a:avLst/>
          </a:prstGeom>
        </p:spPr>
        <p:txBody>
          <a:bodyPr vert="horz" wrap="square" lIns="0" tIns="8572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675"/>
              </a:spcBef>
              <a:buClr>
                <a:srgbClr val="92A199"/>
              </a:buClr>
              <a:buFont typeface="Arial"/>
              <a:buChar char="•"/>
              <a:tabLst>
                <a:tab pos="241300" algn="l"/>
              </a:tabLst>
            </a:pP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PRONE</a:t>
            </a:r>
            <a:endParaRPr sz="2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Lying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face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down</a:t>
            </a:r>
            <a:endParaRPr sz="2400">
              <a:latin typeface="Century Gothic"/>
              <a:cs typeface="Century Gothic"/>
            </a:endParaRPr>
          </a:p>
          <a:p>
            <a:pPr marL="241300" marR="5080" indent="-2286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e.g.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when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preparing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to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perform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push-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up</a:t>
            </a:r>
            <a:endParaRPr sz="2400">
              <a:latin typeface="Century Gothic"/>
              <a:cs typeface="Century Gothic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895600" y="4648200"/>
            <a:ext cx="4064000" cy="19812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12521" rIns="0" bIns="0" rtlCol="0">
            <a:spAutoFit/>
          </a:bodyPr>
          <a:lstStyle/>
          <a:p>
            <a:pPr marL="3123565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PLANES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650240" y="1779778"/>
            <a:ext cx="7796530" cy="28790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1300" marR="246379" indent="-229235">
              <a:lnSpc>
                <a:spcPct val="100000"/>
              </a:lnSpc>
              <a:spcBef>
                <a:spcPts val="100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imaginary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flat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surfaces that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divide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human 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endParaRPr sz="2400">
              <a:latin typeface="Century Gothic"/>
              <a:cs typeface="Century Gothic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They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are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used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to:</a:t>
            </a:r>
            <a:endParaRPr sz="2400">
              <a:latin typeface="Century Gothic"/>
              <a:cs typeface="Century Gothic"/>
            </a:endParaRPr>
          </a:p>
          <a:p>
            <a:pPr marL="241300" marR="1306830">
              <a:lnSpc>
                <a:spcPct val="100000"/>
              </a:lnSpc>
              <a:spcBef>
                <a:spcPts val="580"/>
              </a:spcBef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divide</a:t>
            </a:r>
            <a:r>
              <a:rPr sz="2400" spc="-4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for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further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identification</a:t>
            </a:r>
            <a:r>
              <a:rPr sz="24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25" dirty="0">
                <a:solidFill>
                  <a:srgbClr val="554A3B"/>
                </a:solidFill>
                <a:latin typeface="Century Gothic"/>
                <a:cs typeface="Century Gothic"/>
              </a:rPr>
              <a:t>of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particular</a:t>
            </a:r>
            <a:r>
              <a:rPr sz="2400" spc="-5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areas</a:t>
            </a:r>
            <a:endParaRPr sz="2400">
              <a:latin typeface="Century Gothic"/>
              <a:cs typeface="Century Gothic"/>
            </a:endParaRPr>
          </a:p>
          <a:p>
            <a:pPr marL="241300">
              <a:lnSpc>
                <a:spcPct val="100000"/>
              </a:lnSpc>
              <a:spcBef>
                <a:spcPts val="575"/>
              </a:spcBef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describe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different</a:t>
            </a:r>
            <a:r>
              <a:rPr sz="2400" spc="-2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movements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or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actions</a:t>
            </a:r>
            <a:endParaRPr sz="2400">
              <a:latin typeface="Century Gothic"/>
              <a:cs typeface="Century Gothic"/>
            </a:endParaRPr>
          </a:p>
          <a:p>
            <a:pPr marL="241300" indent="-229235">
              <a:lnSpc>
                <a:spcPct val="100000"/>
              </a:lnSpc>
              <a:spcBef>
                <a:spcPts val="575"/>
              </a:spcBef>
              <a:buClr>
                <a:srgbClr val="92A199"/>
              </a:buClr>
              <a:buFont typeface="Arial"/>
              <a:buChar char="•"/>
              <a:tabLst>
                <a:tab pos="241935" algn="l"/>
              </a:tabLst>
            </a:pP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Always</a:t>
            </a:r>
            <a:r>
              <a:rPr sz="2400" spc="-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refer to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</a:t>
            </a:r>
            <a:r>
              <a:rPr sz="2400" spc="-1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body</a:t>
            </a:r>
            <a:r>
              <a:rPr sz="2400" spc="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in</a:t>
            </a:r>
            <a:r>
              <a:rPr sz="2400" spc="-30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dirty="0">
                <a:solidFill>
                  <a:srgbClr val="554A3B"/>
                </a:solidFill>
                <a:latin typeface="Century Gothic"/>
                <a:cs typeface="Century Gothic"/>
              </a:rPr>
              <a:t>the anatomical</a:t>
            </a:r>
            <a:r>
              <a:rPr sz="2400" spc="-45" dirty="0">
                <a:solidFill>
                  <a:srgbClr val="554A3B"/>
                </a:solidFill>
                <a:latin typeface="Century Gothic"/>
                <a:cs typeface="Century Gothic"/>
              </a:rPr>
              <a:t> </a:t>
            </a:r>
            <a:r>
              <a:rPr sz="2400" spc="-10" dirty="0">
                <a:solidFill>
                  <a:srgbClr val="554A3B"/>
                </a:solidFill>
                <a:latin typeface="Century Gothic"/>
                <a:cs typeface="Century Gothic"/>
              </a:rPr>
              <a:t>position</a:t>
            </a:r>
            <a:endParaRPr sz="2400">
              <a:latin typeface="Century Gothic"/>
              <a:cs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5310</TotalTime>
  <Words>517</Words>
  <Application>Microsoft Office PowerPoint</Application>
  <PresentationFormat>On-screen Show (4:3)</PresentationFormat>
  <Paragraphs>80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Book Antiqua</vt:lpstr>
      <vt:lpstr>Century Gothic</vt:lpstr>
      <vt:lpstr>Office Theme</vt:lpstr>
      <vt:lpstr>INTRODUCTION:  Anatomy or Physiology?</vt:lpstr>
      <vt:lpstr>Anatomy first! ANATOMICAL POSITION</vt:lpstr>
      <vt:lpstr>ANATOMICAL POSITION</vt:lpstr>
      <vt:lpstr>DIRECTIONAL TERMS</vt:lpstr>
      <vt:lpstr>LATERAL-MEDIAL</vt:lpstr>
      <vt:lpstr>ANTERIOR-POSTERIOR VENTRAL-DORSAL</vt:lpstr>
      <vt:lpstr>SUPERIOR-INFERIOR</vt:lpstr>
      <vt:lpstr>SUPINE &amp; PRONE</vt:lpstr>
      <vt:lpstr>PLANES</vt:lpstr>
      <vt:lpstr>MEDIAN OR MIDSAGITTAL PLANE</vt:lpstr>
      <vt:lpstr>CORONAL OR FRONTAL PLANE</vt:lpstr>
      <vt:lpstr>TRANSVERSE OR HORIZONTAL PLANE</vt:lpstr>
      <vt:lpstr>CENTRE OF GRAVITY</vt:lpstr>
      <vt:lpstr>ANATOMICAL AXES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INTRODUCTION: What is the Structure of My Body?</dc:title>
  <dc:creator>Roehrigs</dc:creator>
  <cp:lastModifiedBy>Shannon Comte</cp:lastModifiedBy>
  <cp:revision>3</cp:revision>
  <dcterms:created xsi:type="dcterms:W3CDTF">2024-03-14T20:39:37Z</dcterms:created>
  <dcterms:modified xsi:type="dcterms:W3CDTF">2024-03-18T13:11:59Z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2018-02-04T00:00:00Z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2024-03-14T00:00:00Z</vt:filetime>
  </property>
  <property fmtid="{D5CDD505-2E9C-101B-9397-08002B2CF9AE}" pid="5" name="Producer">
    <vt:lpwstr>Microsoft® PowerPoint® 2010</vt:lpwstr>
  </property>
</Properties>
</file>