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365" r:id="rId2"/>
    <p:sldId id="360" r:id="rId3"/>
    <p:sldId id="366" r:id="rId4"/>
    <p:sldId id="361" r:id="rId5"/>
    <p:sldId id="362" r:id="rId6"/>
    <p:sldId id="363" r:id="rId7"/>
    <p:sldId id="364" r:id="rId8"/>
    <p:sldId id="367" r:id="rId9"/>
    <p:sldId id="368" r:id="rId10"/>
    <p:sldId id="370" r:id="rId11"/>
    <p:sldId id="371" r:id="rId12"/>
    <p:sldId id="369" r:id="rId13"/>
  </p:sldIdLst>
  <p:sldSz cx="9144000" cy="6858000" type="screen4x3"/>
  <p:notesSz cx="7077075"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37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7691" autoAdjust="0"/>
  </p:normalViewPr>
  <p:slideViewPr>
    <p:cSldViewPr>
      <p:cViewPr varScale="1">
        <p:scale>
          <a:sx n="82" d="100"/>
          <a:sy n="82" d="100"/>
        </p:scale>
        <p:origin x="149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265"/>
          </a:xfrm>
          <a:prstGeom prst="rect">
            <a:avLst/>
          </a:prstGeom>
        </p:spPr>
        <p:txBody>
          <a:bodyPr vert="horz" lIns="94064" tIns="47032" rIns="94064" bIns="47032"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265"/>
          </a:xfrm>
          <a:prstGeom prst="rect">
            <a:avLst/>
          </a:prstGeom>
        </p:spPr>
        <p:txBody>
          <a:bodyPr vert="horz" lIns="94064" tIns="47032" rIns="94064" bIns="47032" rtlCol="0"/>
          <a:lstStyle>
            <a:lvl1pPr algn="r">
              <a:defRPr sz="1200"/>
            </a:lvl1pPr>
          </a:lstStyle>
          <a:p>
            <a:fld id="{93CB971A-6C59-420C-A909-3BADE090FF96}" type="datetimeFigureOut">
              <a:rPr lang="en-US" smtClean="0"/>
              <a:pPr/>
              <a:t>2/7/2024</a:t>
            </a:fld>
            <a:endParaRPr lang="en-US"/>
          </a:p>
        </p:txBody>
      </p:sp>
      <p:sp>
        <p:nvSpPr>
          <p:cNvPr id="4" name="Footer Placeholder 3"/>
          <p:cNvSpPr>
            <a:spLocks noGrp="1"/>
          </p:cNvSpPr>
          <p:nvPr>
            <p:ph type="ftr" sz="quarter" idx="2"/>
          </p:nvPr>
        </p:nvSpPr>
        <p:spPr>
          <a:xfrm>
            <a:off x="0" y="8914406"/>
            <a:ext cx="3066733" cy="469265"/>
          </a:xfrm>
          <a:prstGeom prst="rect">
            <a:avLst/>
          </a:prstGeom>
        </p:spPr>
        <p:txBody>
          <a:bodyPr vert="horz" lIns="94064" tIns="47032" rIns="94064" bIns="47032"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914406"/>
            <a:ext cx="3066733" cy="469265"/>
          </a:xfrm>
          <a:prstGeom prst="rect">
            <a:avLst/>
          </a:prstGeom>
        </p:spPr>
        <p:txBody>
          <a:bodyPr vert="horz" lIns="94064" tIns="47032" rIns="94064" bIns="47032" rtlCol="0" anchor="b"/>
          <a:lstStyle>
            <a:lvl1pPr algn="r">
              <a:defRPr sz="1200"/>
            </a:lvl1pPr>
          </a:lstStyle>
          <a:p>
            <a:fld id="{AD4B6DB9-D5C9-47F0-AFD4-431F70A2D75E}" type="slidenum">
              <a:rPr lang="en-US" smtClean="0"/>
              <a:pPr/>
              <a:t>‹#›</a:t>
            </a:fld>
            <a:endParaRPr lang="en-US"/>
          </a:p>
        </p:txBody>
      </p:sp>
    </p:spTree>
    <p:extLst>
      <p:ext uri="{BB962C8B-B14F-4D97-AF65-F5344CB8AC3E}">
        <p14:creationId xmlns:p14="http://schemas.microsoft.com/office/powerpoint/2010/main" val="2276983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265"/>
          </a:xfrm>
          <a:prstGeom prst="rect">
            <a:avLst/>
          </a:prstGeom>
        </p:spPr>
        <p:txBody>
          <a:bodyPr vert="horz" lIns="94064" tIns="47032" rIns="94064" bIns="47032" rtlCol="0"/>
          <a:lstStyle>
            <a:lvl1pPr algn="l">
              <a:defRPr sz="1200"/>
            </a:lvl1pPr>
          </a:lstStyle>
          <a:p>
            <a:endParaRPr lang="en-CA"/>
          </a:p>
        </p:txBody>
      </p:sp>
      <p:sp>
        <p:nvSpPr>
          <p:cNvPr id="3" name="Date Placeholder 2"/>
          <p:cNvSpPr>
            <a:spLocks noGrp="1"/>
          </p:cNvSpPr>
          <p:nvPr>
            <p:ph type="dt" idx="1"/>
          </p:nvPr>
        </p:nvSpPr>
        <p:spPr>
          <a:xfrm>
            <a:off x="4008705" y="0"/>
            <a:ext cx="3066733" cy="469265"/>
          </a:xfrm>
          <a:prstGeom prst="rect">
            <a:avLst/>
          </a:prstGeom>
        </p:spPr>
        <p:txBody>
          <a:bodyPr vert="horz" lIns="94064" tIns="47032" rIns="94064" bIns="47032" rtlCol="0"/>
          <a:lstStyle>
            <a:lvl1pPr algn="r">
              <a:defRPr sz="1200"/>
            </a:lvl1pPr>
          </a:lstStyle>
          <a:p>
            <a:fld id="{BCB4972D-BB82-455C-AF0C-FB113936375A}" type="datetimeFigureOut">
              <a:rPr lang="en-US" smtClean="0"/>
              <a:pPr/>
              <a:t>2/7/2024</a:t>
            </a:fld>
            <a:endParaRPr lang="en-CA"/>
          </a:p>
        </p:txBody>
      </p:sp>
      <p:sp>
        <p:nvSpPr>
          <p:cNvPr id="4" name="Slide Image Placeholder 3"/>
          <p:cNvSpPr>
            <a:spLocks noGrp="1" noRot="1" noChangeAspect="1"/>
          </p:cNvSpPr>
          <p:nvPr>
            <p:ph type="sldImg" idx="2"/>
          </p:nvPr>
        </p:nvSpPr>
        <p:spPr>
          <a:xfrm>
            <a:off x="1192213" y="703263"/>
            <a:ext cx="4692650" cy="3519487"/>
          </a:xfrm>
          <a:prstGeom prst="rect">
            <a:avLst/>
          </a:prstGeom>
          <a:noFill/>
          <a:ln w="12700">
            <a:solidFill>
              <a:prstClr val="black"/>
            </a:solidFill>
          </a:ln>
        </p:spPr>
        <p:txBody>
          <a:bodyPr vert="horz" lIns="94064" tIns="47032" rIns="94064" bIns="47032" rtlCol="0" anchor="ctr"/>
          <a:lstStyle/>
          <a:p>
            <a:endParaRPr lang="en-CA"/>
          </a:p>
        </p:txBody>
      </p:sp>
      <p:sp>
        <p:nvSpPr>
          <p:cNvPr id="5" name="Notes Placeholder 4"/>
          <p:cNvSpPr>
            <a:spLocks noGrp="1"/>
          </p:cNvSpPr>
          <p:nvPr>
            <p:ph type="body" sz="quarter" idx="3"/>
          </p:nvPr>
        </p:nvSpPr>
        <p:spPr>
          <a:xfrm>
            <a:off x="707708" y="4458018"/>
            <a:ext cx="5661660" cy="4223385"/>
          </a:xfrm>
          <a:prstGeom prst="rect">
            <a:avLst/>
          </a:prstGeom>
        </p:spPr>
        <p:txBody>
          <a:bodyPr vert="horz" lIns="94064" tIns="47032" rIns="94064" bIns="47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914406"/>
            <a:ext cx="3066733" cy="469265"/>
          </a:xfrm>
          <a:prstGeom prst="rect">
            <a:avLst/>
          </a:prstGeom>
        </p:spPr>
        <p:txBody>
          <a:bodyPr vert="horz" lIns="94064" tIns="47032" rIns="94064" bIns="47032" rtlCol="0" anchor="b"/>
          <a:lstStyle>
            <a:lvl1pPr algn="l">
              <a:defRPr sz="1200"/>
            </a:lvl1pPr>
          </a:lstStyle>
          <a:p>
            <a:endParaRPr lang="en-CA"/>
          </a:p>
        </p:txBody>
      </p:sp>
      <p:sp>
        <p:nvSpPr>
          <p:cNvPr id="7" name="Slide Number Placeholder 6"/>
          <p:cNvSpPr>
            <a:spLocks noGrp="1"/>
          </p:cNvSpPr>
          <p:nvPr>
            <p:ph type="sldNum" sz="quarter" idx="5"/>
          </p:nvPr>
        </p:nvSpPr>
        <p:spPr>
          <a:xfrm>
            <a:off x="4008705" y="8914406"/>
            <a:ext cx="3066733" cy="469265"/>
          </a:xfrm>
          <a:prstGeom prst="rect">
            <a:avLst/>
          </a:prstGeom>
        </p:spPr>
        <p:txBody>
          <a:bodyPr vert="horz" lIns="94064" tIns="47032" rIns="94064" bIns="47032" rtlCol="0" anchor="b"/>
          <a:lstStyle>
            <a:lvl1pPr algn="r">
              <a:defRPr sz="1200"/>
            </a:lvl1pPr>
          </a:lstStyle>
          <a:p>
            <a:fld id="{D26C3066-8B11-45EB-B5F5-1494EFC5A2C3}" type="slidenum">
              <a:rPr lang="en-CA" smtClean="0"/>
              <a:pPr/>
              <a:t>‹#›</a:t>
            </a:fld>
            <a:endParaRPr lang="en-CA"/>
          </a:p>
        </p:txBody>
      </p:sp>
    </p:spTree>
    <p:extLst>
      <p:ext uri="{BB962C8B-B14F-4D97-AF65-F5344CB8AC3E}">
        <p14:creationId xmlns:p14="http://schemas.microsoft.com/office/powerpoint/2010/main" val="2686397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0" i="0" dirty="0">
                <a:solidFill>
                  <a:srgbClr val="797979"/>
                </a:solidFill>
                <a:effectLst/>
                <a:latin typeface="Arial" panose="020B0604020202020204" pitchFamily="34" charset="0"/>
              </a:rPr>
              <a:t>What causes elements to combine to form compounds? Why are some elements so reactive compared to others?</a:t>
            </a:r>
            <a:br>
              <a:rPr lang="en-CA" dirty="0"/>
            </a:br>
            <a:br>
              <a:rPr lang="en-CA" dirty="0"/>
            </a:br>
            <a:r>
              <a:rPr lang="en-CA" b="0" i="0" dirty="0">
                <a:solidFill>
                  <a:srgbClr val="797979"/>
                </a:solidFill>
                <a:effectLst/>
                <a:latin typeface="Arial" panose="020B0604020202020204" pitchFamily="34" charset="0"/>
              </a:rPr>
              <a:t>Electrons are the answer! In particular, those electrons we find on the outer most shell of an atom, the valence electrons. Every atom wants to be like their nearest noble gas, that is, they want to have the same electron configuration. Why do they want to be like them? It's not because they are "noble" and rule the other elements.... it's because they have a full outer shell of electrons, which makes them stable!</a:t>
            </a:r>
            <a:br>
              <a:rPr lang="en-CA" dirty="0"/>
            </a:br>
            <a:br>
              <a:rPr lang="en-CA" dirty="0"/>
            </a:br>
            <a:r>
              <a:rPr lang="en-CA" b="0" i="0" dirty="0">
                <a:solidFill>
                  <a:srgbClr val="797979"/>
                </a:solidFill>
                <a:effectLst/>
                <a:latin typeface="Arial" panose="020B0604020202020204" pitchFamily="34" charset="0"/>
              </a:rPr>
              <a:t>It turns out that elements that have the same number of valence electrons have similar chemical properties, which is why they are grouped together into "families".</a:t>
            </a:r>
            <a:endParaRPr lang="en-CA" dirty="0"/>
          </a:p>
        </p:txBody>
      </p:sp>
      <p:sp>
        <p:nvSpPr>
          <p:cNvPr id="4" name="Slide Number Placeholder 3"/>
          <p:cNvSpPr>
            <a:spLocks noGrp="1"/>
          </p:cNvSpPr>
          <p:nvPr>
            <p:ph type="sldNum" sz="quarter" idx="10"/>
          </p:nvPr>
        </p:nvSpPr>
        <p:spPr/>
        <p:txBody>
          <a:bodyPr/>
          <a:lstStyle/>
          <a:p>
            <a:fld id="{D26C3066-8B11-45EB-B5F5-1494EFC5A2C3}"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26C3066-8B11-45EB-B5F5-1494EFC5A2C3}"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b="1" i="0" dirty="0">
                <a:solidFill>
                  <a:srgbClr val="FFFFFF"/>
                </a:solidFill>
                <a:effectLst/>
                <a:latin typeface="Advent Pro"/>
              </a:rPr>
              <a:t>Ions</a:t>
            </a:r>
          </a:p>
          <a:p>
            <a:pPr algn="l"/>
            <a:r>
              <a:rPr lang="en-CA" b="0" i="0" dirty="0">
                <a:solidFill>
                  <a:srgbClr val="797979"/>
                </a:solidFill>
                <a:effectLst/>
                <a:latin typeface="Arial" panose="020B0604020202020204" pitchFamily="34" charset="0"/>
              </a:rPr>
              <a:t>When elements bond to other elements, they do so to have a full outer shell of electrons. With Ionic compounds some elements will gain electrons to get there, and others will lose electrons.</a:t>
            </a:r>
            <a:br>
              <a:rPr lang="en-CA" b="0" i="0" dirty="0">
                <a:solidFill>
                  <a:srgbClr val="797979"/>
                </a:solidFill>
                <a:effectLst/>
                <a:latin typeface="Arial" panose="020B0604020202020204" pitchFamily="34" charset="0"/>
              </a:rPr>
            </a:br>
            <a:br>
              <a:rPr lang="en-CA" b="0" i="0" dirty="0">
                <a:solidFill>
                  <a:srgbClr val="797979"/>
                </a:solidFill>
                <a:effectLst/>
                <a:latin typeface="Arial" panose="020B0604020202020204" pitchFamily="34" charset="0"/>
              </a:rPr>
            </a:br>
            <a:r>
              <a:rPr lang="en-CA" b="0" i="0" dirty="0">
                <a:solidFill>
                  <a:srgbClr val="797979"/>
                </a:solidFill>
                <a:effectLst/>
                <a:latin typeface="Arial" panose="020B0604020202020204" pitchFamily="34" charset="0"/>
              </a:rPr>
              <a:t>Knowing how each element fills up it's outer most shell will tell you the charge the atom will take in an ionic bond.</a:t>
            </a:r>
          </a:p>
          <a:p>
            <a:endParaRPr lang="en-CA" dirty="0"/>
          </a:p>
          <a:p>
            <a:pPr algn="l"/>
            <a:r>
              <a:rPr lang="en-CA" b="1" i="0" dirty="0">
                <a:solidFill>
                  <a:srgbClr val="FFFFFF"/>
                </a:solidFill>
                <a:effectLst/>
                <a:latin typeface="Advent Pro"/>
              </a:rPr>
              <a:t>Ionic Bonding</a:t>
            </a:r>
          </a:p>
          <a:p>
            <a:pPr algn="l"/>
            <a:r>
              <a:rPr lang="en-CA" b="0" i="0" dirty="0">
                <a:solidFill>
                  <a:srgbClr val="797979"/>
                </a:solidFill>
                <a:effectLst/>
                <a:latin typeface="Arial" panose="020B0604020202020204" pitchFamily="34" charset="0"/>
              </a:rPr>
              <a:t>An ionic bond is a type of chemical bond that involves the electrostatic attraction between oppositely charged ions. Ions</a:t>
            </a:r>
            <a:r>
              <a:rPr lang="en-CA" b="1" i="0" dirty="0">
                <a:solidFill>
                  <a:srgbClr val="797979"/>
                </a:solidFill>
                <a:effectLst/>
                <a:latin typeface="Arial" panose="020B0604020202020204" pitchFamily="34" charset="0"/>
              </a:rPr>
              <a:t> </a:t>
            </a:r>
            <a:r>
              <a:rPr lang="en-CA" b="0" i="0" dirty="0">
                <a:solidFill>
                  <a:srgbClr val="797979"/>
                </a:solidFill>
                <a:effectLst/>
                <a:latin typeface="Arial" panose="020B0604020202020204" pitchFamily="34" charset="0"/>
              </a:rPr>
              <a:t>are atoms that have lost one or more electrons (known as cations) and atoms that have gained one or more electrons (known as anions). </a:t>
            </a:r>
          </a:p>
          <a:p>
            <a:endParaRPr lang="en-CA" dirty="0"/>
          </a:p>
        </p:txBody>
      </p:sp>
      <p:sp>
        <p:nvSpPr>
          <p:cNvPr id="4" name="Slide Number Placeholder 3"/>
          <p:cNvSpPr>
            <a:spLocks noGrp="1"/>
          </p:cNvSpPr>
          <p:nvPr>
            <p:ph type="sldNum" sz="quarter" idx="5"/>
          </p:nvPr>
        </p:nvSpPr>
        <p:spPr/>
        <p:txBody>
          <a:bodyPr/>
          <a:lstStyle/>
          <a:p>
            <a:fld id="{D26C3066-8B11-45EB-B5F5-1494EFC5A2C3}" type="slidenum">
              <a:rPr lang="en-CA" smtClean="0"/>
              <a:pPr/>
              <a:t>4</a:t>
            </a:fld>
            <a:endParaRPr lang="en-CA"/>
          </a:p>
        </p:txBody>
      </p:sp>
    </p:spTree>
    <p:extLst>
      <p:ext uri="{BB962C8B-B14F-4D97-AF65-F5344CB8AC3E}">
        <p14:creationId xmlns:p14="http://schemas.microsoft.com/office/powerpoint/2010/main" val="320083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08E57310-DE23-428F-B01A-8A6EF3BD2042}" type="datetimeFigureOut">
              <a:rPr lang="en-US" smtClean="0"/>
              <a:pPr/>
              <a:t>2/7/2024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503F74D-1239-454E-86F2-F669D60A3DE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8E57310-DE23-428F-B01A-8A6EF3BD2042}"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3F74D-1239-454E-86F2-F669D60A3DE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503F74D-1239-454E-86F2-F669D60A3DE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8E57310-DE23-428F-B01A-8A6EF3BD2042}"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08E57310-DE23-428F-B01A-8A6EF3BD2042}"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503F74D-1239-454E-86F2-F669D60A3DE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8E57310-DE23-428F-B01A-8A6EF3BD2042}" type="datetimeFigureOut">
              <a:rPr lang="en-US" smtClean="0"/>
              <a:pPr/>
              <a:t>2/7/2024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503F74D-1239-454E-86F2-F669D60A3DE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08E57310-DE23-428F-B01A-8A6EF3BD2042}" type="datetimeFigureOut">
              <a:rPr lang="en-US" smtClean="0"/>
              <a:pPr/>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3F74D-1239-454E-86F2-F669D60A3DE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8E57310-DE23-428F-B01A-8A6EF3BD2042}" type="datetimeFigureOut">
              <a:rPr lang="en-US" smtClean="0"/>
              <a:pPr/>
              <a:t>2/7/2024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503F74D-1239-454E-86F2-F669D60A3DE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8E57310-DE23-428F-B01A-8A6EF3BD2042}" type="datetimeFigureOut">
              <a:rPr lang="en-US" smtClean="0"/>
              <a:pPr/>
              <a:t>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503F74D-1239-454E-86F2-F669D60A3D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8E57310-DE23-428F-B01A-8A6EF3BD2042}" type="datetimeFigureOut">
              <a:rPr lang="en-US" smtClean="0"/>
              <a:pPr/>
              <a:t>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503F74D-1239-454E-86F2-F669D60A3D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503F74D-1239-454E-86F2-F669D60A3DE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8E57310-DE23-428F-B01A-8A6EF3BD2042}" type="datetimeFigureOut">
              <a:rPr lang="en-US" smtClean="0"/>
              <a:pPr/>
              <a:t>2/7/2024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503F74D-1239-454E-86F2-F669D60A3DE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8E57310-DE23-428F-B01A-8A6EF3BD2042}" type="datetimeFigureOut">
              <a:rPr lang="en-US" smtClean="0"/>
              <a:pPr/>
              <a:t>2/7/2024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8E57310-DE23-428F-B01A-8A6EF3BD2042}" type="datetimeFigureOut">
              <a:rPr lang="en-US" smtClean="0"/>
              <a:pPr/>
              <a:t>2/7/2024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503F74D-1239-454E-86F2-F669D60A3DE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a/url?sa=i&amp;rct=j&amp;q=&amp;esrc=s&amp;frm=1&amp;source=images&amp;cd=&amp;cad=rja&amp;uact=8&amp;ved=0CAcQjRxqFQoTCM-wzeaZ4MgCFQXlJgodqtsLgQ&amp;url=https%3A%2F%2Fen.wikipedia.org%2Fwiki%2FExplosion&amp;bvm=bv.105841590,d.dmo&amp;psig=AFQjCNG9H8vplVIBRbDrFkKo8IbxNfN4Bw&amp;ust=144595111119514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YVrmvIDfOa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pPdevJTGAYY" TargetMode="External"/><Relationship Id="rId2" Type="http://schemas.openxmlformats.org/officeDocument/2006/relationships/hyperlink" Target="https://www.youtube.com/watch?v=D4pQz3TC0Jo" TargetMode="External"/><Relationship Id="rId1" Type="http://schemas.openxmlformats.org/officeDocument/2006/relationships/slideLayout" Target="../slideLayouts/slideLayout2.xml"/><Relationship Id="rId4" Type="http://schemas.openxmlformats.org/officeDocument/2006/relationships/hyperlink" Target="https://www.youtube.com/watch?v=UMqPKQKamh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p:cNvPicPr>
            <a:picLocks noChangeAspect="1" noChangeArrowheads="1"/>
          </p:cNvPicPr>
          <p:nvPr/>
        </p:nvPicPr>
        <p:blipFill>
          <a:blip r:embed="rId3" cstate="print"/>
          <a:srcRect/>
          <a:stretch>
            <a:fillRect/>
          </a:stretch>
        </p:blipFill>
        <p:spPr bwMode="auto">
          <a:xfrm>
            <a:off x="0" y="1457325"/>
            <a:ext cx="9153525" cy="5400675"/>
          </a:xfrm>
          <a:prstGeom prst="rect">
            <a:avLst/>
          </a:prstGeom>
          <a:noFill/>
          <a:ln w="9525">
            <a:noFill/>
            <a:miter lim="800000"/>
            <a:headEnd/>
            <a:tailEnd/>
          </a:ln>
        </p:spPr>
      </p:pic>
      <p:sp>
        <p:nvSpPr>
          <p:cNvPr id="3" name="TextBox 2"/>
          <p:cNvSpPr txBox="1"/>
          <p:nvPr/>
        </p:nvSpPr>
        <p:spPr>
          <a:xfrm rot="18935314">
            <a:off x="-162474" y="423000"/>
            <a:ext cx="2268463" cy="461665"/>
          </a:xfrm>
          <a:prstGeom prst="rect">
            <a:avLst/>
          </a:prstGeom>
          <a:noFill/>
        </p:spPr>
        <p:txBody>
          <a:bodyPr wrap="square" rtlCol="0">
            <a:spAutoFit/>
          </a:bodyPr>
          <a:lstStyle/>
          <a:p>
            <a:r>
              <a:rPr lang="en-CA" sz="2400" b="1" dirty="0">
                <a:solidFill>
                  <a:srgbClr val="0070C0"/>
                </a:solidFill>
              </a:rPr>
              <a:t>Alkali Metals</a:t>
            </a:r>
            <a:endParaRPr lang="en-US" sz="2400" b="1" dirty="0">
              <a:solidFill>
                <a:srgbClr val="0070C0"/>
              </a:solidFill>
            </a:endParaRPr>
          </a:p>
        </p:txBody>
      </p:sp>
      <p:sp>
        <p:nvSpPr>
          <p:cNvPr id="4" name="TextBox 3"/>
          <p:cNvSpPr txBox="1"/>
          <p:nvPr/>
        </p:nvSpPr>
        <p:spPr>
          <a:xfrm>
            <a:off x="0" y="2057400"/>
            <a:ext cx="533400" cy="3416320"/>
          </a:xfrm>
          <a:prstGeom prst="rect">
            <a:avLst/>
          </a:prstGeom>
          <a:solidFill>
            <a:srgbClr val="0070C0">
              <a:alpha val="35000"/>
            </a:srgbClr>
          </a:solidFill>
        </p:spPr>
        <p:txBody>
          <a:bodyPr wrap="square" rtlCol="0">
            <a:spAutoFit/>
          </a:bodyPr>
          <a:lstStyle/>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US" dirty="0"/>
          </a:p>
        </p:txBody>
      </p:sp>
      <p:sp>
        <p:nvSpPr>
          <p:cNvPr id="5" name="TextBox 4"/>
          <p:cNvSpPr txBox="1"/>
          <p:nvPr/>
        </p:nvSpPr>
        <p:spPr>
          <a:xfrm>
            <a:off x="0" y="1447800"/>
            <a:ext cx="533400" cy="646331"/>
          </a:xfrm>
          <a:prstGeom prst="rect">
            <a:avLst/>
          </a:prstGeom>
          <a:solidFill>
            <a:srgbClr val="00B050">
              <a:alpha val="38000"/>
            </a:srgbClr>
          </a:solidFill>
        </p:spPr>
        <p:txBody>
          <a:bodyPr wrap="square" rtlCol="0">
            <a:spAutoFit/>
          </a:bodyPr>
          <a:lstStyle/>
          <a:p>
            <a:endParaRPr lang="en-CA" dirty="0"/>
          </a:p>
          <a:p>
            <a:endParaRPr lang="en-CA" dirty="0"/>
          </a:p>
        </p:txBody>
      </p:sp>
      <p:sp>
        <p:nvSpPr>
          <p:cNvPr id="6" name="TextBox 5"/>
          <p:cNvSpPr txBox="1"/>
          <p:nvPr/>
        </p:nvSpPr>
        <p:spPr>
          <a:xfrm>
            <a:off x="0" y="5334000"/>
            <a:ext cx="9144000" cy="769441"/>
          </a:xfrm>
          <a:prstGeom prst="rect">
            <a:avLst/>
          </a:prstGeom>
          <a:solidFill>
            <a:srgbClr val="92D050"/>
          </a:solidFill>
          <a:ln>
            <a:solidFill>
              <a:srgbClr val="00B050"/>
            </a:solidFill>
          </a:ln>
        </p:spPr>
        <p:txBody>
          <a:bodyPr wrap="square" rtlCol="0">
            <a:spAutoFit/>
          </a:bodyPr>
          <a:lstStyle/>
          <a:p>
            <a:pPr algn="ctr"/>
            <a:r>
              <a:rPr lang="en-CA" sz="2200" b="1" dirty="0"/>
              <a:t>Hydrogen is an exception. It is an explosive gas but is placed in the Alkali metals because it only has 1 electron. </a:t>
            </a:r>
            <a:endParaRPr lang="en-US" sz="2200" b="1" dirty="0"/>
          </a:p>
        </p:txBody>
      </p:sp>
      <p:sp>
        <p:nvSpPr>
          <p:cNvPr id="7" name="TextBox 6"/>
          <p:cNvSpPr txBox="1"/>
          <p:nvPr/>
        </p:nvSpPr>
        <p:spPr>
          <a:xfrm rot="18935314">
            <a:off x="333198" y="592579"/>
            <a:ext cx="2903872" cy="830997"/>
          </a:xfrm>
          <a:prstGeom prst="rect">
            <a:avLst/>
          </a:prstGeom>
          <a:noFill/>
        </p:spPr>
        <p:txBody>
          <a:bodyPr wrap="square" rtlCol="0">
            <a:spAutoFit/>
          </a:bodyPr>
          <a:lstStyle/>
          <a:p>
            <a:r>
              <a:rPr lang="en-CA" sz="2400" b="1" dirty="0">
                <a:solidFill>
                  <a:srgbClr val="FF0000"/>
                </a:solidFill>
              </a:rPr>
              <a:t>Alkaline Earth Metals</a:t>
            </a:r>
            <a:endParaRPr lang="en-US" sz="2400" b="1" dirty="0">
              <a:solidFill>
                <a:srgbClr val="FF0000"/>
              </a:solidFill>
            </a:endParaRPr>
          </a:p>
        </p:txBody>
      </p:sp>
      <p:sp>
        <p:nvSpPr>
          <p:cNvPr id="8" name="TextBox 7"/>
          <p:cNvSpPr txBox="1"/>
          <p:nvPr/>
        </p:nvSpPr>
        <p:spPr>
          <a:xfrm>
            <a:off x="533400" y="2057400"/>
            <a:ext cx="533400" cy="3416320"/>
          </a:xfrm>
          <a:prstGeom prst="rect">
            <a:avLst/>
          </a:prstGeom>
          <a:solidFill>
            <a:srgbClr val="FF0000">
              <a:alpha val="41000"/>
            </a:srgbClr>
          </a:solidFill>
        </p:spPr>
        <p:txBody>
          <a:bodyPr wrap="square" rtlCol="0">
            <a:spAutoFit/>
          </a:bodyPr>
          <a:lstStyle/>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US" dirty="0"/>
          </a:p>
        </p:txBody>
      </p:sp>
      <p:sp>
        <p:nvSpPr>
          <p:cNvPr id="9" name="TextBox 8"/>
          <p:cNvSpPr txBox="1"/>
          <p:nvPr/>
        </p:nvSpPr>
        <p:spPr>
          <a:xfrm>
            <a:off x="2209800" y="1905000"/>
            <a:ext cx="3362873" cy="461665"/>
          </a:xfrm>
          <a:prstGeom prst="rect">
            <a:avLst/>
          </a:prstGeom>
          <a:noFill/>
        </p:spPr>
        <p:txBody>
          <a:bodyPr wrap="square" rtlCol="0">
            <a:spAutoFit/>
          </a:bodyPr>
          <a:lstStyle/>
          <a:p>
            <a:r>
              <a:rPr lang="en-CA" sz="2400" b="1" dirty="0">
                <a:solidFill>
                  <a:srgbClr val="FFFF00"/>
                </a:solidFill>
                <a:effectLst>
                  <a:outerShdw blurRad="38100" dist="38100" dir="2700000" algn="tl">
                    <a:srgbClr val="000000">
                      <a:alpha val="43137"/>
                    </a:srgbClr>
                  </a:outerShdw>
                </a:effectLst>
              </a:rPr>
              <a:t>Transitional Metals</a:t>
            </a:r>
            <a:endParaRPr lang="en-US" sz="2400" b="1" dirty="0">
              <a:solidFill>
                <a:srgbClr val="FFFF00"/>
              </a:solidFill>
              <a:effectLst>
                <a:outerShdw blurRad="38100" dist="38100" dir="2700000" algn="tl">
                  <a:srgbClr val="000000">
                    <a:alpha val="43137"/>
                  </a:srgbClr>
                </a:outerShdw>
              </a:effectLst>
            </a:endParaRPr>
          </a:p>
        </p:txBody>
      </p:sp>
      <p:sp>
        <p:nvSpPr>
          <p:cNvPr id="10" name="Right Brace 9"/>
          <p:cNvSpPr/>
          <p:nvPr/>
        </p:nvSpPr>
        <p:spPr>
          <a:xfrm rot="16200000">
            <a:off x="3352800" y="228600"/>
            <a:ext cx="685800" cy="4953000"/>
          </a:xfrm>
          <a:prstGeom prst="rightBrace">
            <a:avLst>
              <a:gd name="adj1" fmla="val 8333"/>
              <a:gd name="adj2" fmla="val 4934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rot="2854923">
            <a:off x="4516385" y="835507"/>
            <a:ext cx="2107196" cy="830997"/>
          </a:xfrm>
          <a:prstGeom prst="rect">
            <a:avLst/>
          </a:prstGeom>
          <a:noFill/>
        </p:spPr>
        <p:txBody>
          <a:bodyPr wrap="square" rtlCol="0">
            <a:spAutoFit/>
          </a:bodyPr>
          <a:lstStyle/>
          <a:p>
            <a:r>
              <a:rPr lang="en-CA" sz="2400" b="1" dirty="0">
                <a:solidFill>
                  <a:srgbClr val="8A2669"/>
                </a:solidFill>
              </a:rPr>
              <a:t>Staircase = Metalloids</a:t>
            </a:r>
            <a:endParaRPr lang="en-US" sz="2400" b="1" dirty="0">
              <a:solidFill>
                <a:srgbClr val="8A2669"/>
              </a:solidFill>
            </a:endParaRPr>
          </a:p>
        </p:txBody>
      </p:sp>
      <p:sp>
        <p:nvSpPr>
          <p:cNvPr id="12" name="TextBox 11"/>
          <p:cNvSpPr txBox="1"/>
          <p:nvPr/>
        </p:nvSpPr>
        <p:spPr>
          <a:xfrm>
            <a:off x="6248400" y="1981200"/>
            <a:ext cx="533400" cy="646331"/>
          </a:xfrm>
          <a:prstGeom prst="rect">
            <a:avLst/>
          </a:prstGeom>
          <a:solidFill>
            <a:srgbClr val="7030A0">
              <a:alpha val="38000"/>
            </a:srgbClr>
          </a:solidFill>
        </p:spPr>
        <p:txBody>
          <a:bodyPr wrap="square" rtlCol="0">
            <a:spAutoFit/>
          </a:bodyPr>
          <a:lstStyle/>
          <a:p>
            <a:endParaRPr lang="en-CA" dirty="0"/>
          </a:p>
          <a:p>
            <a:endParaRPr lang="en-CA" dirty="0"/>
          </a:p>
        </p:txBody>
      </p:sp>
      <p:sp>
        <p:nvSpPr>
          <p:cNvPr id="13" name="TextBox 12"/>
          <p:cNvSpPr txBox="1"/>
          <p:nvPr/>
        </p:nvSpPr>
        <p:spPr>
          <a:xfrm>
            <a:off x="6705600" y="2514600"/>
            <a:ext cx="533400" cy="646331"/>
          </a:xfrm>
          <a:prstGeom prst="rect">
            <a:avLst/>
          </a:prstGeom>
          <a:solidFill>
            <a:srgbClr val="7030A0">
              <a:alpha val="38000"/>
            </a:srgbClr>
          </a:solidFill>
        </p:spPr>
        <p:txBody>
          <a:bodyPr wrap="square" rtlCol="0">
            <a:spAutoFit/>
          </a:bodyPr>
          <a:lstStyle/>
          <a:p>
            <a:endParaRPr lang="en-CA" dirty="0"/>
          </a:p>
          <a:p>
            <a:endParaRPr lang="en-CA" dirty="0"/>
          </a:p>
        </p:txBody>
      </p:sp>
      <p:sp>
        <p:nvSpPr>
          <p:cNvPr id="14" name="TextBox 13"/>
          <p:cNvSpPr txBox="1"/>
          <p:nvPr/>
        </p:nvSpPr>
        <p:spPr>
          <a:xfrm>
            <a:off x="7162800" y="3124200"/>
            <a:ext cx="533400" cy="646331"/>
          </a:xfrm>
          <a:prstGeom prst="rect">
            <a:avLst/>
          </a:prstGeom>
          <a:solidFill>
            <a:srgbClr val="7030A0">
              <a:alpha val="38000"/>
            </a:srgbClr>
          </a:solidFill>
        </p:spPr>
        <p:txBody>
          <a:bodyPr wrap="square" rtlCol="0">
            <a:spAutoFit/>
          </a:bodyPr>
          <a:lstStyle/>
          <a:p>
            <a:endParaRPr lang="en-CA" dirty="0"/>
          </a:p>
          <a:p>
            <a:endParaRPr lang="en-CA" dirty="0"/>
          </a:p>
        </p:txBody>
      </p:sp>
      <p:sp>
        <p:nvSpPr>
          <p:cNvPr id="15" name="TextBox 14"/>
          <p:cNvSpPr txBox="1"/>
          <p:nvPr/>
        </p:nvSpPr>
        <p:spPr>
          <a:xfrm>
            <a:off x="6705600" y="3124200"/>
            <a:ext cx="533400" cy="646331"/>
          </a:xfrm>
          <a:prstGeom prst="rect">
            <a:avLst/>
          </a:prstGeom>
          <a:solidFill>
            <a:srgbClr val="7030A0">
              <a:alpha val="38000"/>
            </a:srgbClr>
          </a:solidFill>
        </p:spPr>
        <p:txBody>
          <a:bodyPr wrap="square" rtlCol="0">
            <a:spAutoFit/>
          </a:bodyPr>
          <a:lstStyle/>
          <a:p>
            <a:endParaRPr lang="en-CA" dirty="0"/>
          </a:p>
          <a:p>
            <a:endParaRPr lang="en-CA" dirty="0"/>
          </a:p>
        </p:txBody>
      </p:sp>
      <p:sp>
        <p:nvSpPr>
          <p:cNvPr id="16" name="TextBox 15"/>
          <p:cNvSpPr txBox="1"/>
          <p:nvPr/>
        </p:nvSpPr>
        <p:spPr>
          <a:xfrm>
            <a:off x="7162800" y="3657600"/>
            <a:ext cx="533400" cy="646331"/>
          </a:xfrm>
          <a:prstGeom prst="rect">
            <a:avLst/>
          </a:prstGeom>
          <a:solidFill>
            <a:srgbClr val="7030A0">
              <a:alpha val="38000"/>
            </a:srgbClr>
          </a:solidFill>
        </p:spPr>
        <p:txBody>
          <a:bodyPr wrap="square" rtlCol="0">
            <a:spAutoFit/>
          </a:bodyPr>
          <a:lstStyle/>
          <a:p>
            <a:endParaRPr lang="en-CA" dirty="0"/>
          </a:p>
          <a:p>
            <a:endParaRPr lang="en-CA" dirty="0"/>
          </a:p>
        </p:txBody>
      </p:sp>
      <p:sp>
        <p:nvSpPr>
          <p:cNvPr id="17" name="TextBox 16"/>
          <p:cNvSpPr txBox="1"/>
          <p:nvPr/>
        </p:nvSpPr>
        <p:spPr>
          <a:xfrm>
            <a:off x="7620000" y="3657600"/>
            <a:ext cx="533400" cy="646331"/>
          </a:xfrm>
          <a:prstGeom prst="rect">
            <a:avLst/>
          </a:prstGeom>
          <a:solidFill>
            <a:srgbClr val="7030A0">
              <a:alpha val="38000"/>
            </a:srgbClr>
          </a:solidFill>
        </p:spPr>
        <p:txBody>
          <a:bodyPr wrap="square" rtlCol="0">
            <a:spAutoFit/>
          </a:bodyPr>
          <a:lstStyle/>
          <a:p>
            <a:endParaRPr lang="en-CA" dirty="0"/>
          </a:p>
          <a:p>
            <a:endParaRPr lang="en-CA" dirty="0"/>
          </a:p>
        </p:txBody>
      </p:sp>
      <p:sp>
        <p:nvSpPr>
          <p:cNvPr id="18" name="TextBox 17"/>
          <p:cNvSpPr txBox="1"/>
          <p:nvPr/>
        </p:nvSpPr>
        <p:spPr>
          <a:xfrm>
            <a:off x="7620000" y="4114800"/>
            <a:ext cx="533400" cy="646331"/>
          </a:xfrm>
          <a:prstGeom prst="rect">
            <a:avLst/>
          </a:prstGeom>
          <a:solidFill>
            <a:srgbClr val="7030A0">
              <a:alpha val="38000"/>
            </a:srgbClr>
          </a:solidFill>
        </p:spPr>
        <p:txBody>
          <a:bodyPr wrap="square" rtlCol="0">
            <a:spAutoFit/>
          </a:bodyPr>
          <a:lstStyle/>
          <a:p>
            <a:endParaRPr lang="en-CA" dirty="0"/>
          </a:p>
          <a:p>
            <a:endParaRPr lang="en-CA" dirty="0"/>
          </a:p>
        </p:txBody>
      </p:sp>
      <p:sp>
        <p:nvSpPr>
          <p:cNvPr id="20" name="TextBox 19"/>
          <p:cNvSpPr txBox="1"/>
          <p:nvPr/>
        </p:nvSpPr>
        <p:spPr>
          <a:xfrm rot="2854923">
            <a:off x="6308546" y="1074505"/>
            <a:ext cx="2082331" cy="461665"/>
          </a:xfrm>
          <a:prstGeom prst="rect">
            <a:avLst/>
          </a:prstGeom>
          <a:noFill/>
        </p:spPr>
        <p:txBody>
          <a:bodyPr wrap="square" rtlCol="0">
            <a:spAutoFit/>
          </a:bodyPr>
          <a:lstStyle/>
          <a:p>
            <a:r>
              <a:rPr lang="en-CA" sz="2400" b="1" dirty="0" err="1">
                <a:solidFill>
                  <a:srgbClr val="00B050"/>
                </a:solidFill>
              </a:rPr>
              <a:t>Chalcogens</a:t>
            </a:r>
            <a:endParaRPr lang="en-US" sz="2400" b="1" dirty="0">
              <a:solidFill>
                <a:srgbClr val="00B050"/>
              </a:solidFill>
            </a:endParaRPr>
          </a:p>
        </p:txBody>
      </p:sp>
      <p:sp>
        <p:nvSpPr>
          <p:cNvPr id="21" name="TextBox 20"/>
          <p:cNvSpPr txBox="1"/>
          <p:nvPr/>
        </p:nvSpPr>
        <p:spPr>
          <a:xfrm>
            <a:off x="7696200" y="1981200"/>
            <a:ext cx="457200" cy="1754326"/>
          </a:xfrm>
          <a:prstGeom prst="rect">
            <a:avLst/>
          </a:prstGeom>
          <a:solidFill>
            <a:schemeClr val="accent5">
              <a:lumMod val="75000"/>
              <a:alpha val="43000"/>
            </a:schemeClr>
          </a:solidFill>
        </p:spPr>
        <p:txBody>
          <a:bodyPr wrap="square" rtlCol="0">
            <a:spAutoFit/>
          </a:bodyPr>
          <a:lstStyle/>
          <a:p>
            <a:endParaRPr lang="en-CA" dirty="0"/>
          </a:p>
          <a:p>
            <a:endParaRPr lang="en-CA" dirty="0"/>
          </a:p>
          <a:p>
            <a:endParaRPr lang="en-CA" dirty="0"/>
          </a:p>
          <a:p>
            <a:endParaRPr lang="en-CA" dirty="0"/>
          </a:p>
          <a:p>
            <a:endParaRPr lang="en-CA" dirty="0"/>
          </a:p>
          <a:p>
            <a:endParaRPr lang="en-US" dirty="0"/>
          </a:p>
        </p:txBody>
      </p:sp>
      <p:sp>
        <p:nvSpPr>
          <p:cNvPr id="22" name="TextBox 21"/>
          <p:cNvSpPr txBox="1"/>
          <p:nvPr/>
        </p:nvSpPr>
        <p:spPr>
          <a:xfrm rot="2880569">
            <a:off x="7110496" y="1130816"/>
            <a:ext cx="1813159" cy="461665"/>
          </a:xfrm>
          <a:prstGeom prst="rect">
            <a:avLst/>
          </a:prstGeom>
          <a:noFill/>
        </p:spPr>
        <p:txBody>
          <a:bodyPr wrap="square" rtlCol="0">
            <a:spAutoFit/>
          </a:bodyPr>
          <a:lstStyle/>
          <a:p>
            <a:r>
              <a:rPr lang="en-CA" sz="2400" b="1" dirty="0">
                <a:solidFill>
                  <a:srgbClr val="7030A0"/>
                </a:solidFill>
                <a:effectLst>
                  <a:outerShdw blurRad="38100" dist="38100" dir="2700000" algn="tl">
                    <a:srgbClr val="000000">
                      <a:alpha val="43137"/>
                    </a:srgbClr>
                  </a:outerShdw>
                </a:effectLst>
              </a:rPr>
              <a:t>Halogens</a:t>
            </a:r>
            <a:endParaRPr lang="en-US" sz="2400" b="1" dirty="0">
              <a:solidFill>
                <a:srgbClr val="7030A0"/>
              </a:solidFill>
              <a:effectLst>
                <a:outerShdw blurRad="38100" dist="38100" dir="2700000" algn="tl">
                  <a:srgbClr val="000000">
                    <a:alpha val="43137"/>
                  </a:srgbClr>
                </a:outerShdw>
              </a:effectLst>
            </a:endParaRPr>
          </a:p>
        </p:txBody>
      </p:sp>
      <p:sp>
        <p:nvSpPr>
          <p:cNvPr id="23" name="TextBox 22"/>
          <p:cNvSpPr txBox="1"/>
          <p:nvPr/>
        </p:nvSpPr>
        <p:spPr>
          <a:xfrm>
            <a:off x="8153400" y="1981200"/>
            <a:ext cx="457200" cy="2862322"/>
          </a:xfrm>
          <a:prstGeom prst="rect">
            <a:avLst/>
          </a:prstGeom>
          <a:solidFill>
            <a:srgbClr val="B737AE">
              <a:alpha val="57000"/>
            </a:srgbClr>
          </a:solidFill>
        </p:spPr>
        <p:txBody>
          <a:bodyPr wrap="square" rtlCol="0">
            <a:spAutoFit/>
          </a:bodyPr>
          <a:lstStyle/>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US" dirty="0"/>
          </a:p>
        </p:txBody>
      </p:sp>
      <p:sp>
        <p:nvSpPr>
          <p:cNvPr id="24" name="TextBox 23"/>
          <p:cNvSpPr txBox="1"/>
          <p:nvPr/>
        </p:nvSpPr>
        <p:spPr>
          <a:xfrm rot="2738331">
            <a:off x="7137109" y="517447"/>
            <a:ext cx="2281247" cy="461665"/>
          </a:xfrm>
          <a:prstGeom prst="rect">
            <a:avLst/>
          </a:prstGeom>
          <a:noFill/>
        </p:spPr>
        <p:txBody>
          <a:bodyPr wrap="square" rtlCol="0">
            <a:spAutoFit/>
          </a:bodyPr>
          <a:lstStyle/>
          <a:p>
            <a:r>
              <a:rPr lang="en-CA" sz="2400" b="1" dirty="0">
                <a:solidFill>
                  <a:srgbClr val="FFC000"/>
                </a:solidFill>
                <a:effectLst>
                  <a:outerShdw blurRad="38100" dist="38100" dir="2700000" algn="tl">
                    <a:srgbClr val="000000">
                      <a:alpha val="43137"/>
                    </a:srgbClr>
                  </a:outerShdw>
                </a:effectLst>
              </a:rPr>
              <a:t>Noble Gases</a:t>
            </a:r>
            <a:endParaRPr lang="en-US" sz="2400" b="1" dirty="0">
              <a:solidFill>
                <a:srgbClr val="FFC000"/>
              </a:solidFill>
              <a:effectLst>
                <a:outerShdw blurRad="38100" dist="38100" dir="2700000" algn="tl">
                  <a:srgbClr val="000000">
                    <a:alpha val="43137"/>
                  </a:srgbClr>
                </a:outerShdw>
              </a:effectLst>
            </a:endParaRPr>
          </a:p>
        </p:txBody>
      </p:sp>
      <p:sp>
        <p:nvSpPr>
          <p:cNvPr id="25" name="TextBox 24"/>
          <p:cNvSpPr txBox="1"/>
          <p:nvPr/>
        </p:nvSpPr>
        <p:spPr>
          <a:xfrm>
            <a:off x="8610600" y="1447800"/>
            <a:ext cx="533400" cy="3416320"/>
          </a:xfrm>
          <a:prstGeom prst="rect">
            <a:avLst/>
          </a:prstGeom>
          <a:solidFill>
            <a:srgbClr val="FFC000">
              <a:alpha val="35000"/>
            </a:srgbClr>
          </a:solidFill>
        </p:spPr>
        <p:txBody>
          <a:bodyPr wrap="square" rtlCol="0">
            <a:spAutoFit/>
          </a:bodyPr>
          <a:lstStyle/>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US" dirty="0"/>
          </a:p>
        </p:txBody>
      </p:sp>
      <p:sp>
        <p:nvSpPr>
          <p:cNvPr id="26" name="TextBox 25"/>
          <p:cNvSpPr txBox="1"/>
          <p:nvPr/>
        </p:nvSpPr>
        <p:spPr>
          <a:xfrm>
            <a:off x="0" y="0"/>
            <a:ext cx="5257800" cy="492443"/>
          </a:xfrm>
          <a:prstGeom prst="rect">
            <a:avLst/>
          </a:prstGeom>
          <a:solidFill>
            <a:schemeClr val="accent1">
              <a:alpha val="60000"/>
            </a:schemeClr>
          </a:solidFill>
        </p:spPr>
        <p:txBody>
          <a:bodyPr wrap="square" rtlCol="0">
            <a:spAutoFit/>
          </a:bodyPr>
          <a:lstStyle/>
          <a:p>
            <a:r>
              <a:rPr lang="en-CA" sz="2600" dirty="0"/>
              <a:t>Metals: To the left of the staircase</a:t>
            </a:r>
            <a:endParaRPr lang="en-US" sz="2600" dirty="0"/>
          </a:p>
        </p:txBody>
      </p:sp>
      <p:sp>
        <p:nvSpPr>
          <p:cNvPr id="27" name="TextBox 26"/>
          <p:cNvSpPr txBox="1"/>
          <p:nvPr/>
        </p:nvSpPr>
        <p:spPr>
          <a:xfrm>
            <a:off x="5410200" y="0"/>
            <a:ext cx="3733800" cy="830997"/>
          </a:xfrm>
          <a:prstGeom prst="rect">
            <a:avLst/>
          </a:prstGeom>
          <a:solidFill>
            <a:schemeClr val="accent1">
              <a:alpha val="55000"/>
            </a:schemeClr>
          </a:solidFill>
        </p:spPr>
        <p:txBody>
          <a:bodyPr wrap="square" rtlCol="0">
            <a:spAutoFit/>
          </a:bodyPr>
          <a:lstStyle/>
          <a:p>
            <a:pPr algn="ctr"/>
            <a:r>
              <a:rPr lang="en-CA" sz="2400" dirty="0"/>
              <a:t>Non-Metals: To the right of the staircase</a:t>
            </a:r>
            <a:endParaRPr lang="en-US" sz="2400" dirty="0"/>
          </a:p>
        </p:txBody>
      </p:sp>
      <p:sp>
        <p:nvSpPr>
          <p:cNvPr id="28" name="TextBox 27"/>
          <p:cNvSpPr txBox="1"/>
          <p:nvPr/>
        </p:nvSpPr>
        <p:spPr>
          <a:xfrm>
            <a:off x="1447800" y="3124200"/>
            <a:ext cx="4800600" cy="2308324"/>
          </a:xfrm>
          <a:prstGeom prst="rect">
            <a:avLst/>
          </a:prstGeom>
          <a:solidFill>
            <a:schemeClr val="accent2">
              <a:lumMod val="60000"/>
              <a:lumOff val="40000"/>
              <a:alpha val="38000"/>
            </a:schemeClr>
          </a:solidFill>
        </p:spPr>
        <p:txBody>
          <a:bodyPr wrap="square" rtlCol="0">
            <a:spAutoFit/>
          </a:bodyPr>
          <a:lstStyle/>
          <a:p>
            <a:endParaRPr lang="en-CA" dirty="0"/>
          </a:p>
          <a:p>
            <a:endParaRPr lang="en-CA" dirty="0"/>
          </a:p>
          <a:p>
            <a:endParaRPr lang="en-CA" dirty="0"/>
          </a:p>
          <a:p>
            <a:endParaRPr lang="en-CA" dirty="0"/>
          </a:p>
          <a:p>
            <a:endParaRPr lang="en-CA" dirty="0"/>
          </a:p>
          <a:p>
            <a:endParaRPr lang="en-CA" dirty="0"/>
          </a:p>
          <a:p>
            <a:endParaRPr lang="en-CA" dirty="0"/>
          </a:p>
          <a:p>
            <a:endParaRPr lang="en-US" dirty="0"/>
          </a:p>
        </p:txBody>
      </p:sp>
    </p:spTree>
    <p:extLst>
      <p:ext uri="{BB962C8B-B14F-4D97-AF65-F5344CB8AC3E}">
        <p14:creationId xmlns:p14="http://schemas.microsoft.com/office/powerpoint/2010/main" val="320424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ox(in)">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ox(in)">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box(in)">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ox(in)">
                                      <p:cBhvr>
                                        <p:cTn id="42" dur="500"/>
                                        <p:tgtEl>
                                          <p:spTgt spid="10"/>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box(in)">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box(in)">
                                      <p:cBhvr>
                                        <p:cTn id="50" dur="500"/>
                                        <p:tgtEl>
                                          <p:spTgt spid="12"/>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box(in)">
                                      <p:cBhvr>
                                        <p:cTn id="53" dur="500"/>
                                        <p:tgtEl>
                                          <p:spTgt spid="13"/>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box(in)">
                                      <p:cBhvr>
                                        <p:cTn id="56" dur="500"/>
                                        <p:tgtEl>
                                          <p:spTgt spid="15"/>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box(in)">
                                      <p:cBhvr>
                                        <p:cTn id="59" dur="500"/>
                                        <p:tgtEl>
                                          <p:spTgt spid="14"/>
                                        </p:tgtEl>
                                      </p:cBhvr>
                                    </p:animEffect>
                                  </p:childTnLst>
                                </p:cTn>
                              </p:par>
                              <p:par>
                                <p:cTn id="60" presetID="4" presetClass="entr" presetSubtype="16"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ox(in)">
                                      <p:cBhvr>
                                        <p:cTn id="62" dur="500"/>
                                        <p:tgtEl>
                                          <p:spTgt spid="16"/>
                                        </p:tgtEl>
                                      </p:cBhvr>
                                    </p:animEffect>
                                  </p:childTnLst>
                                </p:cTn>
                              </p:par>
                              <p:par>
                                <p:cTn id="63" presetID="4" presetClass="entr" presetSubtype="16"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box(in)">
                                      <p:cBhvr>
                                        <p:cTn id="65" dur="500"/>
                                        <p:tgtEl>
                                          <p:spTgt spid="17"/>
                                        </p:tgtEl>
                                      </p:cBhvr>
                                    </p:animEffect>
                                  </p:childTnLst>
                                </p:cTn>
                              </p:par>
                              <p:par>
                                <p:cTn id="66" presetID="4" presetClass="entr" presetSubtype="16" fill="hold" grpId="0" nodeType="with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box(in)">
                                      <p:cBhvr>
                                        <p:cTn id="68" dur="500"/>
                                        <p:tgtEl>
                                          <p:spTgt spid="18"/>
                                        </p:tgtEl>
                                      </p:cBhvr>
                                    </p:animEffect>
                                  </p:childTnLst>
                                </p:cTn>
                              </p:par>
                            </p:childTnLst>
                          </p:cTn>
                        </p:par>
                      </p:childTnLst>
                    </p:cTn>
                  </p:par>
                  <p:par>
                    <p:cTn id="69" fill="hold">
                      <p:stCondLst>
                        <p:cond delay="indefinite"/>
                      </p:stCondLst>
                      <p:childTnLst>
                        <p:par>
                          <p:cTn id="70" fill="hold">
                            <p:stCondLst>
                              <p:cond delay="0"/>
                            </p:stCondLst>
                            <p:childTnLst>
                              <p:par>
                                <p:cTn id="71" presetID="4" presetClass="entr" presetSubtype="16" fill="hold" grpId="0" nodeType="click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box(in)">
                                      <p:cBhvr>
                                        <p:cTn id="73" dur="500"/>
                                        <p:tgtEl>
                                          <p:spTgt spid="11"/>
                                        </p:tgtEl>
                                      </p:cBhvr>
                                    </p:animEffect>
                                  </p:childTnLst>
                                </p:cTn>
                              </p:par>
                            </p:childTnLst>
                          </p:cTn>
                        </p:par>
                      </p:childTnLst>
                    </p:cTn>
                  </p:par>
                  <p:par>
                    <p:cTn id="74" fill="hold">
                      <p:stCondLst>
                        <p:cond delay="indefinite"/>
                      </p:stCondLst>
                      <p:childTnLst>
                        <p:par>
                          <p:cTn id="75" fill="hold">
                            <p:stCondLst>
                              <p:cond delay="0"/>
                            </p:stCondLst>
                            <p:childTnLst>
                              <p:par>
                                <p:cTn id="76" presetID="4" presetClass="entr" presetSubtype="16" fill="hold" grpId="0" nodeType="click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box(in)">
                                      <p:cBhvr>
                                        <p:cTn id="78" dur="500"/>
                                        <p:tgtEl>
                                          <p:spTgt spid="26"/>
                                        </p:tgtEl>
                                      </p:cBhvr>
                                    </p:animEffect>
                                  </p:childTnLst>
                                </p:cTn>
                              </p:par>
                            </p:childTnLst>
                          </p:cTn>
                        </p:par>
                      </p:childTnLst>
                    </p:cTn>
                  </p:par>
                  <p:par>
                    <p:cTn id="79" fill="hold">
                      <p:stCondLst>
                        <p:cond delay="indefinite"/>
                      </p:stCondLst>
                      <p:childTnLst>
                        <p:par>
                          <p:cTn id="80" fill="hold">
                            <p:stCondLst>
                              <p:cond delay="0"/>
                            </p:stCondLst>
                            <p:childTnLst>
                              <p:par>
                                <p:cTn id="81" presetID="4" presetClass="entr" presetSubtype="16" fill="hold" grpId="0" nodeType="clickEffect">
                                  <p:stCondLst>
                                    <p:cond delay="0"/>
                                  </p:stCondLst>
                                  <p:childTnLst>
                                    <p:set>
                                      <p:cBhvr>
                                        <p:cTn id="82" dur="1" fill="hold">
                                          <p:stCondLst>
                                            <p:cond delay="0"/>
                                          </p:stCondLst>
                                        </p:cTn>
                                        <p:tgtEl>
                                          <p:spTgt spid="21"/>
                                        </p:tgtEl>
                                        <p:attrNameLst>
                                          <p:attrName>style.visibility</p:attrName>
                                        </p:attrNameLst>
                                      </p:cBhvr>
                                      <p:to>
                                        <p:strVal val="visible"/>
                                      </p:to>
                                    </p:set>
                                    <p:animEffect transition="in" filter="box(in)">
                                      <p:cBhvr>
                                        <p:cTn id="83" dur="500"/>
                                        <p:tgtEl>
                                          <p:spTgt spid="21"/>
                                        </p:tgtEl>
                                      </p:cBhvr>
                                    </p:animEffect>
                                  </p:childTnLst>
                                </p:cTn>
                              </p:par>
                            </p:childTnLst>
                          </p:cTn>
                        </p:par>
                      </p:childTnLst>
                    </p:cTn>
                  </p:par>
                  <p:par>
                    <p:cTn id="84" fill="hold">
                      <p:stCondLst>
                        <p:cond delay="indefinite"/>
                      </p:stCondLst>
                      <p:childTnLst>
                        <p:par>
                          <p:cTn id="85" fill="hold">
                            <p:stCondLst>
                              <p:cond delay="0"/>
                            </p:stCondLst>
                            <p:childTnLst>
                              <p:par>
                                <p:cTn id="86" presetID="4" presetClass="entr" presetSubtype="16" fill="hold" grpId="0" nodeType="clickEffect">
                                  <p:stCondLst>
                                    <p:cond delay="0"/>
                                  </p:stCondLst>
                                  <p:childTnLst>
                                    <p:set>
                                      <p:cBhvr>
                                        <p:cTn id="87" dur="1" fill="hold">
                                          <p:stCondLst>
                                            <p:cond delay="0"/>
                                          </p:stCondLst>
                                        </p:cTn>
                                        <p:tgtEl>
                                          <p:spTgt spid="20"/>
                                        </p:tgtEl>
                                        <p:attrNameLst>
                                          <p:attrName>style.visibility</p:attrName>
                                        </p:attrNameLst>
                                      </p:cBhvr>
                                      <p:to>
                                        <p:strVal val="visible"/>
                                      </p:to>
                                    </p:set>
                                    <p:animEffect transition="in" filter="box(in)">
                                      <p:cBhvr>
                                        <p:cTn id="88" dur="500"/>
                                        <p:tgtEl>
                                          <p:spTgt spid="20"/>
                                        </p:tgtEl>
                                      </p:cBhvr>
                                    </p:animEffect>
                                  </p:childTnLst>
                                </p:cTn>
                              </p:par>
                            </p:childTnLst>
                          </p:cTn>
                        </p:par>
                      </p:childTnLst>
                    </p:cTn>
                  </p:par>
                  <p:par>
                    <p:cTn id="89" fill="hold">
                      <p:stCondLst>
                        <p:cond delay="indefinite"/>
                      </p:stCondLst>
                      <p:childTnLst>
                        <p:par>
                          <p:cTn id="90" fill="hold">
                            <p:stCondLst>
                              <p:cond delay="0"/>
                            </p:stCondLst>
                            <p:childTnLst>
                              <p:par>
                                <p:cTn id="91" presetID="4" presetClass="entr" presetSubtype="16" fill="hold" grpId="0" nodeType="clickEffect">
                                  <p:stCondLst>
                                    <p:cond delay="0"/>
                                  </p:stCondLst>
                                  <p:childTnLst>
                                    <p:set>
                                      <p:cBhvr>
                                        <p:cTn id="92" dur="1" fill="hold">
                                          <p:stCondLst>
                                            <p:cond delay="0"/>
                                          </p:stCondLst>
                                        </p:cTn>
                                        <p:tgtEl>
                                          <p:spTgt spid="23"/>
                                        </p:tgtEl>
                                        <p:attrNameLst>
                                          <p:attrName>style.visibility</p:attrName>
                                        </p:attrNameLst>
                                      </p:cBhvr>
                                      <p:to>
                                        <p:strVal val="visible"/>
                                      </p:to>
                                    </p:set>
                                    <p:animEffect transition="in" filter="box(in)">
                                      <p:cBhvr>
                                        <p:cTn id="93" dur="500"/>
                                        <p:tgtEl>
                                          <p:spTgt spid="23"/>
                                        </p:tgtEl>
                                      </p:cBhvr>
                                    </p:animEffect>
                                  </p:childTnLst>
                                </p:cTn>
                              </p:par>
                            </p:childTnLst>
                          </p:cTn>
                        </p:par>
                      </p:childTnLst>
                    </p:cTn>
                  </p:par>
                  <p:par>
                    <p:cTn id="94" fill="hold">
                      <p:stCondLst>
                        <p:cond delay="indefinite"/>
                      </p:stCondLst>
                      <p:childTnLst>
                        <p:par>
                          <p:cTn id="95" fill="hold">
                            <p:stCondLst>
                              <p:cond delay="0"/>
                            </p:stCondLst>
                            <p:childTnLst>
                              <p:par>
                                <p:cTn id="96" presetID="4" presetClass="entr" presetSubtype="16" fill="hold" grpId="0" nodeType="clickEffect">
                                  <p:stCondLst>
                                    <p:cond delay="0"/>
                                  </p:stCondLst>
                                  <p:childTnLst>
                                    <p:set>
                                      <p:cBhvr>
                                        <p:cTn id="97" dur="1" fill="hold">
                                          <p:stCondLst>
                                            <p:cond delay="0"/>
                                          </p:stCondLst>
                                        </p:cTn>
                                        <p:tgtEl>
                                          <p:spTgt spid="22"/>
                                        </p:tgtEl>
                                        <p:attrNameLst>
                                          <p:attrName>style.visibility</p:attrName>
                                        </p:attrNameLst>
                                      </p:cBhvr>
                                      <p:to>
                                        <p:strVal val="visible"/>
                                      </p:to>
                                    </p:set>
                                    <p:animEffect transition="in" filter="box(in)">
                                      <p:cBhvr>
                                        <p:cTn id="98" dur="500"/>
                                        <p:tgtEl>
                                          <p:spTgt spid="22"/>
                                        </p:tgtEl>
                                      </p:cBhvr>
                                    </p:animEffect>
                                  </p:childTnLst>
                                </p:cTn>
                              </p:par>
                            </p:childTnLst>
                          </p:cTn>
                        </p:par>
                      </p:childTnLst>
                    </p:cTn>
                  </p:par>
                  <p:par>
                    <p:cTn id="99" fill="hold">
                      <p:stCondLst>
                        <p:cond delay="indefinite"/>
                      </p:stCondLst>
                      <p:childTnLst>
                        <p:par>
                          <p:cTn id="100" fill="hold">
                            <p:stCondLst>
                              <p:cond delay="0"/>
                            </p:stCondLst>
                            <p:childTnLst>
                              <p:par>
                                <p:cTn id="101" presetID="4" presetClass="entr" presetSubtype="16" fill="hold" grpId="0" nodeType="clickEffect">
                                  <p:stCondLst>
                                    <p:cond delay="0"/>
                                  </p:stCondLst>
                                  <p:childTnLst>
                                    <p:set>
                                      <p:cBhvr>
                                        <p:cTn id="102" dur="1" fill="hold">
                                          <p:stCondLst>
                                            <p:cond delay="0"/>
                                          </p:stCondLst>
                                        </p:cTn>
                                        <p:tgtEl>
                                          <p:spTgt spid="25"/>
                                        </p:tgtEl>
                                        <p:attrNameLst>
                                          <p:attrName>style.visibility</p:attrName>
                                        </p:attrNameLst>
                                      </p:cBhvr>
                                      <p:to>
                                        <p:strVal val="visible"/>
                                      </p:to>
                                    </p:set>
                                    <p:animEffect transition="in" filter="box(in)">
                                      <p:cBhvr>
                                        <p:cTn id="103" dur="500"/>
                                        <p:tgtEl>
                                          <p:spTgt spid="25"/>
                                        </p:tgtEl>
                                      </p:cBhvr>
                                    </p:animEffect>
                                  </p:childTnLst>
                                </p:cTn>
                              </p:par>
                            </p:childTnLst>
                          </p:cTn>
                        </p:par>
                      </p:childTnLst>
                    </p:cTn>
                  </p:par>
                  <p:par>
                    <p:cTn id="104" fill="hold">
                      <p:stCondLst>
                        <p:cond delay="indefinite"/>
                      </p:stCondLst>
                      <p:childTnLst>
                        <p:par>
                          <p:cTn id="105" fill="hold">
                            <p:stCondLst>
                              <p:cond delay="0"/>
                            </p:stCondLst>
                            <p:childTnLst>
                              <p:par>
                                <p:cTn id="106" presetID="4" presetClass="entr" presetSubtype="16" fill="hold" grpId="0" nodeType="clickEffect">
                                  <p:stCondLst>
                                    <p:cond delay="0"/>
                                  </p:stCondLst>
                                  <p:childTnLst>
                                    <p:set>
                                      <p:cBhvr>
                                        <p:cTn id="107" dur="1" fill="hold">
                                          <p:stCondLst>
                                            <p:cond delay="0"/>
                                          </p:stCondLst>
                                        </p:cTn>
                                        <p:tgtEl>
                                          <p:spTgt spid="24"/>
                                        </p:tgtEl>
                                        <p:attrNameLst>
                                          <p:attrName>style.visibility</p:attrName>
                                        </p:attrNameLst>
                                      </p:cBhvr>
                                      <p:to>
                                        <p:strVal val="visible"/>
                                      </p:to>
                                    </p:set>
                                    <p:animEffect transition="in" filter="box(in)">
                                      <p:cBhvr>
                                        <p:cTn id="108" dur="500"/>
                                        <p:tgtEl>
                                          <p:spTgt spid="24"/>
                                        </p:tgtEl>
                                      </p:cBhvr>
                                    </p:animEffect>
                                  </p:childTnLst>
                                </p:cTn>
                              </p:par>
                            </p:childTnLst>
                          </p:cTn>
                        </p:par>
                      </p:childTnLst>
                    </p:cTn>
                  </p:par>
                  <p:par>
                    <p:cTn id="109" fill="hold">
                      <p:stCondLst>
                        <p:cond delay="indefinite"/>
                      </p:stCondLst>
                      <p:childTnLst>
                        <p:par>
                          <p:cTn id="110" fill="hold">
                            <p:stCondLst>
                              <p:cond delay="0"/>
                            </p:stCondLst>
                            <p:childTnLst>
                              <p:par>
                                <p:cTn id="111" presetID="4" presetClass="entr" presetSubtype="16" fill="hold" grpId="0" nodeType="clickEffect">
                                  <p:stCondLst>
                                    <p:cond delay="0"/>
                                  </p:stCondLst>
                                  <p:childTnLst>
                                    <p:set>
                                      <p:cBhvr>
                                        <p:cTn id="112" dur="1" fill="hold">
                                          <p:stCondLst>
                                            <p:cond delay="0"/>
                                          </p:stCondLst>
                                        </p:cTn>
                                        <p:tgtEl>
                                          <p:spTgt spid="27"/>
                                        </p:tgtEl>
                                        <p:attrNameLst>
                                          <p:attrName>style.visibility</p:attrName>
                                        </p:attrNameLst>
                                      </p:cBhvr>
                                      <p:to>
                                        <p:strVal val="visible"/>
                                      </p:to>
                                    </p:set>
                                    <p:animEffect transition="in" filter="box(in)">
                                      <p:cBhvr>
                                        <p:cTn id="11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7" grpId="0"/>
      <p:bldP spid="8" grpId="0" animBg="1"/>
      <p:bldP spid="9" grpId="0"/>
      <p:bldP spid="10" grpId="0" animBg="1"/>
      <p:bldP spid="11" grpId="0"/>
      <p:bldP spid="12" grpId="0" animBg="1"/>
      <p:bldP spid="13" grpId="0" animBg="1"/>
      <p:bldP spid="14" grpId="0" animBg="1"/>
      <p:bldP spid="15" grpId="0" animBg="1"/>
      <p:bldP spid="16" grpId="0" animBg="1"/>
      <p:bldP spid="17" grpId="0" animBg="1"/>
      <p:bldP spid="18" grpId="0" animBg="1"/>
      <p:bldP spid="20" grpId="0"/>
      <p:bldP spid="21" grpId="0" animBg="1"/>
      <p:bldP spid="22" grpId="0"/>
      <p:bldP spid="23" grpId="0" animBg="1"/>
      <p:bldP spid="24" grpId="0"/>
      <p:bldP spid="25" grpId="0" animBg="1"/>
      <p:bldP spid="26" grpId="0" animBg="1"/>
      <p:bldP spid="27" grpId="0" animBg="1"/>
      <p:bldP spid="2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6B9AE-706E-4DC4-9BB8-16C64679E9D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FB06BD4C-5FD8-48D1-BF54-0E43D2E763E8}"/>
              </a:ext>
            </a:extLst>
          </p:cNvPr>
          <p:cNvSpPr>
            <a:spLocks noGrp="1"/>
          </p:cNvSpPr>
          <p:nvPr>
            <p:ph sz="quarter" idx="1"/>
          </p:nvPr>
        </p:nvSpPr>
        <p:spPr/>
        <p:txBody>
          <a:bodyPr/>
          <a:lstStyle/>
          <a:p>
            <a:pPr algn="l"/>
            <a:r>
              <a:rPr lang="en-CA" b="1" i="0" dirty="0">
                <a:solidFill>
                  <a:srgbClr val="FFFFFF"/>
                </a:solidFill>
                <a:effectLst/>
                <a:latin typeface="Advent Pro"/>
              </a:rPr>
              <a:t>Molecular Compounds (AKA Covalent)</a:t>
            </a:r>
          </a:p>
          <a:p>
            <a:pPr algn="l"/>
            <a:r>
              <a:rPr lang="en-CA" b="0" i="0" dirty="0">
                <a:solidFill>
                  <a:srgbClr val="797979"/>
                </a:solidFill>
                <a:effectLst/>
                <a:latin typeface="Arial" panose="020B0604020202020204" pitchFamily="34" charset="0"/>
              </a:rPr>
              <a:t>A covalent bond is the sharing of valence electrons between two non-metals in order to achieve a full outer shell of electros. Unlike ionic bonds, it is the attraction between electrons and the opposing atoms nuclei which create these bonds. </a:t>
            </a:r>
            <a:br>
              <a:rPr lang="en-CA" b="0" i="0" dirty="0">
                <a:solidFill>
                  <a:srgbClr val="797979"/>
                </a:solidFill>
                <a:effectLst/>
                <a:latin typeface="Arial" panose="020B0604020202020204" pitchFamily="34" charset="0"/>
              </a:rPr>
            </a:br>
            <a:br>
              <a:rPr lang="en-CA" b="0" i="0" dirty="0">
                <a:solidFill>
                  <a:srgbClr val="797979"/>
                </a:solidFill>
                <a:effectLst/>
                <a:latin typeface="Arial" panose="020B0604020202020204" pitchFamily="34" charset="0"/>
              </a:rPr>
            </a:br>
            <a:r>
              <a:rPr lang="en-CA" b="0" i="0" dirty="0">
                <a:solidFill>
                  <a:srgbClr val="797979"/>
                </a:solidFill>
                <a:effectLst/>
                <a:latin typeface="Arial" panose="020B0604020202020204" pitchFamily="34" charset="0"/>
              </a:rPr>
              <a:t>Remember it is important to learn your </a:t>
            </a:r>
            <a:r>
              <a:rPr lang="en-CA" b="0" i="0" dirty="0" err="1">
                <a:solidFill>
                  <a:srgbClr val="797979"/>
                </a:solidFill>
                <a:effectLst/>
                <a:latin typeface="Arial" panose="020B0604020202020204" pitchFamily="34" charset="0"/>
              </a:rPr>
              <a:t>greek</a:t>
            </a:r>
            <a:r>
              <a:rPr lang="en-CA" b="0" i="0" dirty="0">
                <a:solidFill>
                  <a:srgbClr val="797979"/>
                </a:solidFill>
                <a:effectLst/>
                <a:latin typeface="Arial" panose="020B0604020202020204" pitchFamily="34" charset="0"/>
              </a:rPr>
              <a:t> prefixes in order to accurately describe covalent compounds. </a:t>
            </a:r>
          </a:p>
          <a:p>
            <a:endParaRPr lang="en-CA" dirty="0"/>
          </a:p>
        </p:txBody>
      </p:sp>
    </p:spTree>
    <p:extLst>
      <p:ext uri="{BB962C8B-B14F-4D97-AF65-F5344CB8AC3E}">
        <p14:creationId xmlns:p14="http://schemas.microsoft.com/office/powerpoint/2010/main" val="1999182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CAF75-446F-44A0-B2DE-DD5F24D1EB2B}"/>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C233698-202D-4246-8F87-CF3A36696C72}"/>
              </a:ext>
            </a:extLst>
          </p:cNvPr>
          <p:cNvSpPr>
            <a:spLocks noGrp="1"/>
          </p:cNvSpPr>
          <p:nvPr>
            <p:ph sz="quarter" idx="1"/>
          </p:nvPr>
        </p:nvSpPr>
        <p:spPr/>
        <p:txBody>
          <a:bodyPr/>
          <a:lstStyle/>
          <a:p>
            <a:r>
              <a:rPr lang="en-CA" sz="2400" dirty="0">
                <a:solidFill>
                  <a:schemeClr val="bg1">
                    <a:lumMod val="50000"/>
                  </a:schemeClr>
                </a:solidFill>
                <a:latin typeface="Arial" panose="020B0604020202020204" pitchFamily="34" charset="0"/>
                <a:cs typeface="Arial" panose="020B0604020202020204" pitchFamily="34" charset="0"/>
              </a:rPr>
              <a:t>Covalent Molecules are named using PREFIXES since we don`t have charges to show us how they go together. </a:t>
            </a:r>
          </a:p>
          <a:p>
            <a:r>
              <a:rPr lang="en-CA" sz="2400" dirty="0">
                <a:solidFill>
                  <a:schemeClr val="bg1">
                    <a:lumMod val="50000"/>
                  </a:schemeClr>
                </a:solidFill>
                <a:latin typeface="Arial" panose="020B0604020202020204" pitchFamily="34" charset="0"/>
                <a:cs typeface="Arial" panose="020B0604020202020204" pitchFamily="34" charset="0"/>
              </a:rPr>
              <a:t>Examples: </a:t>
            </a:r>
          </a:p>
          <a:p>
            <a:pPr lvl="1"/>
            <a:r>
              <a:rPr lang="en-CA" dirty="0">
                <a:solidFill>
                  <a:schemeClr val="bg1">
                    <a:lumMod val="50000"/>
                  </a:schemeClr>
                </a:solidFill>
                <a:latin typeface="Arial" panose="020B0604020202020204" pitchFamily="34" charset="0"/>
                <a:cs typeface="Arial" panose="020B0604020202020204" pitchFamily="34" charset="0"/>
              </a:rPr>
              <a:t>CO</a:t>
            </a:r>
          </a:p>
          <a:p>
            <a:pPr lvl="1"/>
            <a:r>
              <a:rPr lang="en-CA" dirty="0">
                <a:solidFill>
                  <a:schemeClr val="bg1">
                    <a:lumMod val="50000"/>
                  </a:schemeClr>
                </a:solidFill>
                <a:latin typeface="Arial" panose="020B0604020202020204" pitchFamily="34" charset="0"/>
                <a:cs typeface="Arial" panose="020B0604020202020204" pitchFamily="34" charset="0"/>
              </a:rPr>
              <a:t>CO2 </a:t>
            </a:r>
          </a:p>
          <a:p>
            <a:pPr lvl="1"/>
            <a:r>
              <a:rPr lang="en-CA" dirty="0">
                <a:solidFill>
                  <a:schemeClr val="bg1">
                    <a:lumMod val="50000"/>
                  </a:schemeClr>
                </a:solidFill>
                <a:latin typeface="Arial" panose="020B0604020202020204" pitchFamily="34" charset="0"/>
                <a:cs typeface="Arial" panose="020B0604020202020204" pitchFamily="34" charset="0"/>
              </a:rPr>
              <a:t>B2</a:t>
            </a:r>
          </a:p>
          <a:p>
            <a:pPr lvl="1"/>
            <a:r>
              <a:rPr lang="en-CA" dirty="0">
                <a:solidFill>
                  <a:schemeClr val="bg1">
                    <a:lumMod val="50000"/>
                  </a:schemeClr>
                </a:solidFill>
                <a:latin typeface="Arial" panose="020B0604020202020204" pitchFamily="34" charset="0"/>
                <a:cs typeface="Arial" panose="020B0604020202020204" pitchFamily="34" charset="0"/>
              </a:rPr>
              <a:t>F3 </a:t>
            </a:r>
          </a:p>
          <a:p>
            <a:pPr lvl="1"/>
            <a:r>
              <a:rPr lang="en-CA" dirty="0" err="1">
                <a:solidFill>
                  <a:schemeClr val="bg1">
                    <a:lumMod val="50000"/>
                  </a:schemeClr>
                </a:solidFill>
                <a:latin typeface="Arial" panose="020B0604020202020204" pitchFamily="34" charset="0"/>
                <a:cs typeface="Arial" panose="020B0604020202020204" pitchFamily="34" charset="0"/>
              </a:rPr>
              <a:t>Trinitrogen</a:t>
            </a:r>
            <a:r>
              <a:rPr lang="en-CA" dirty="0">
                <a:solidFill>
                  <a:schemeClr val="bg1">
                    <a:lumMod val="50000"/>
                  </a:schemeClr>
                </a:solidFill>
                <a:latin typeface="Arial" panose="020B0604020202020204" pitchFamily="34" charset="0"/>
                <a:cs typeface="Arial" panose="020B0604020202020204" pitchFamily="34" charset="0"/>
              </a:rPr>
              <a:t> pentoxide </a:t>
            </a:r>
          </a:p>
          <a:p>
            <a:pPr lvl="1"/>
            <a:r>
              <a:rPr lang="en-CA" dirty="0">
                <a:solidFill>
                  <a:schemeClr val="bg1">
                    <a:lumMod val="50000"/>
                  </a:schemeClr>
                </a:solidFill>
                <a:latin typeface="Arial" panose="020B0604020202020204" pitchFamily="34" charset="0"/>
                <a:cs typeface="Arial" panose="020B0604020202020204" pitchFamily="34" charset="0"/>
              </a:rPr>
              <a:t>sulphur hexafluoride </a:t>
            </a:r>
          </a:p>
        </p:txBody>
      </p:sp>
    </p:spTree>
    <p:extLst>
      <p:ext uri="{BB962C8B-B14F-4D97-AF65-F5344CB8AC3E}">
        <p14:creationId xmlns:p14="http://schemas.microsoft.com/office/powerpoint/2010/main" val="1734840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4A170-342E-4A75-9E58-E405BF085BA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0B8A2EFB-00BA-4377-867A-E80E5860E1DA}"/>
              </a:ext>
            </a:extLst>
          </p:cNvPr>
          <p:cNvSpPr>
            <a:spLocks noGrp="1"/>
          </p:cNvSpPr>
          <p:nvPr>
            <p:ph sz="quarter" idx="1"/>
          </p:nvPr>
        </p:nvSpPr>
        <p:spPr/>
        <p:txBody>
          <a:bodyPr>
            <a:normAutofit fontScale="92500" lnSpcReduction="10000"/>
          </a:bodyPr>
          <a:lstStyle/>
          <a:p>
            <a:pPr marL="0" indent="0" algn="l">
              <a:buNone/>
            </a:pPr>
            <a:r>
              <a:rPr lang="en-CA" b="1" i="0" dirty="0">
                <a:solidFill>
                  <a:srgbClr val="FFFFFF"/>
                </a:solidFill>
                <a:effectLst/>
                <a:latin typeface="Advent Pro"/>
              </a:rPr>
              <a:t>Polyatomic Ions</a:t>
            </a:r>
          </a:p>
          <a:p>
            <a:pPr algn="l"/>
            <a:r>
              <a:rPr lang="en-CA" b="0" i="0" dirty="0">
                <a:solidFill>
                  <a:srgbClr val="797979"/>
                </a:solidFill>
                <a:effectLst/>
                <a:latin typeface="Arial" panose="020B0604020202020204" pitchFamily="34" charset="0"/>
              </a:rPr>
              <a:t>Polyatomic ions are exactly as they sound. It is a charged ion composed of two or more atoms covalently bonded together.</a:t>
            </a:r>
            <a:br>
              <a:rPr lang="en-CA" b="0" i="0" dirty="0">
                <a:solidFill>
                  <a:srgbClr val="797979"/>
                </a:solidFill>
                <a:effectLst/>
                <a:latin typeface="Arial" panose="020B0604020202020204" pitchFamily="34" charset="0"/>
              </a:rPr>
            </a:br>
            <a:endParaRPr lang="en-CA" b="0" i="0" dirty="0">
              <a:solidFill>
                <a:srgbClr val="797979"/>
              </a:solidFill>
              <a:effectLst/>
              <a:latin typeface="Arial" panose="020B0604020202020204" pitchFamily="34" charset="0"/>
            </a:endParaRPr>
          </a:p>
          <a:p>
            <a:pPr algn="l"/>
            <a:r>
              <a:rPr lang="en-CA" b="0" i="0" dirty="0">
                <a:solidFill>
                  <a:srgbClr val="797979"/>
                </a:solidFill>
                <a:effectLst/>
                <a:latin typeface="Arial" panose="020B0604020202020204" pitchFamily="34" charset="0"/>
              </a:rPr>
              <a:t>Note that we treat the polyatomic ion as a single unit. Thus, when we have more than one of a polyatomic ion in an ionic bond we must put our polyatomic ion in brackets. </a:t>
            </a:r>
          </a:p>
          <a:p>
            <a:pPr algn="l"/>
            <a:r>
              <a:rPr lang="en-CA" b="0" i="0" dirty="0">
                <a:solidFill>
                  <a:srgbClr val="797979"/>
                </a:solidFill>
                <a:effectLst/>
                <a:latin typeface="Arial" panose="020B0604020202020204" pitchFamily="34" charset="0"/>
              </a:rPr>
              <a:t>Another rule when dealing with polyatomic ions is that you do not change their name when naming an ionic compound. </a:t>
            </a:r>
            <a:endParaRPr lang="en-CA" dirty="0"/>
          </a:p>
        </p:txBody>
      </p:sp>
    </p:spTree>
    <p:extLst>
      <p:ext uri="{BB962C8B-B14F-4D97-AF65-F5344CB8AC3E}">
        <p14:creationId xmlns:p14="http://schemas.microsoft.com/office/powerpoint/2010/main" val="4039443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Families?</a:t>
            </a:r>
          </a:p>
        </p:txBody>
      </p:sp>
      <p:sp>
        <p:nvSpPr>
          <p:cNvPr id="3" name="Content Placeholder 2"/>
          <p:cNvSpPr>
            <a:spLocks noGrp="1"/>
          </p:cNvSpPr>
          <p:nvPr>
            <p:ph sz="quarter" idx="1"/>
          </p:nvPr>
        </p:nvSpPr>
        <p:spPr/>
        <p:txBody>
          <a:bodyPr>
            <a:normAutofit/>
          </a:bodyPr>
          <a:lstStyle/>
          <a:p>
            <a:r>
              <a:rPr lang="en-CA" dirty="0"/>
              <a:t>Families are the vertical rows on the periodic table</a:t>
            </a:r>
          </a:p>
          <a:p>
            <a:endParaRPr lang="en-CA" dirty="0"/>
          </a:p>
          <a:p>
            <a:r>
              <a:rPr lang="en-CA" dirty="0"/>
              <a:t>They share a set of chemical properties</a:t>
            </a:r>
          </a:p>
          <a:p>
            <a:pPr lvl="1"/>
            <a:r>
              <a:rPr lang="en-CA" dirty="0"/>
              <a:t>This is why Mendeleev was able to predict the properties of elements that had not been isolated yet </a:t>
            </a:r>
          </a:p>
          <a:p>
            <a:pPr lvl="1"/>
            <a:endParaRPr lang="en-CA" dirty="0"/>
          </a:p>
          <a:p>
            <a:r>
              <a:rPr lang="en-CA" dirty="0"/>
              <a:t>The reactivity of the families is determined by the number of valence electrons</a:t>
            </a:r>
            <a:br>
              <a:rPr lang="en-CA" b="1" dirty="0"/>
            </a:br>
            <a:br>
              <a:rPr lang="en-CA" b="1" dirty="0"/>
            </a:br>
            <a:endParaRPr lang="en-CA" b="1" dirty="0"/>
          </a:p>
          <a:p>
            <a:endParaRPr lang="en-US" dirty="0"/>
          </a:p>
        </p:txBody>
      </p:sp>
    </p:spTree>
    <p:extLst>
      <p:ext uri="{BB962C8B-B14F-4D97-AF65-F5344CB8AC3E}">
        <p14:creationId xmlns:p14="http://schemas.microsoft.com/office/powerpoint/2010/main" val="475552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ox(i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ox(in)">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Families and reactivity</a:t>
            </a:r>
            <a:endParaRPr lang="en-US" dirty="0"/>
          </a:p>
        </p:txBody>
      </p:sp>
      <p:sp>
        <p:nvSpPr>
          <p:cNvPr id="3" name="Content Placeholder 2"/>
          <p:cNvSpPr>
            <a:spLocks noGrp="1"/>
          </p:cNvSpPr>
          <p:nvPr>
            <p:ph sz="quarter" idx="1"/>
          </p:nvPr>
        </p:nvSpPr>
        <p:spPr/>
        <p:txBody>
          <a:bodyPr/>
          <a:lstStyle/>
          <a:p>
            <a:endParaRPr lang="en-US" dirty="0"/>
          </a:p>
        </p:txBody>
      </p:sp>
      <p:pic>
        <p:nvPicPr>
          <p:cNvPr id="1026" name="Picture 2" descr="https://upload.wikimedia.org/wikipedia/commons/c/c7/Explosions.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613647"/>
            <a:ext cx="6302058"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5162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Valence Electrons</a:t>
            </a:r>
          </a:p>
        </p:txBody>
      </p:sp>
      <p:sp>
        <p:nvSpPr>
          <p:cNvPr id="3" name="Content Placeholder 2"/>
          <p:cNvSpPr>
            <a:spLocks noGrp="1"/>
          </p:cNvSpPr>
          <p:nvPr>
            <p:ph sz="quarter" idx="1"/>
          </p:nvPr>
        </p:nvSpPr>
        <p:spPr/>
        <p:txBody>
          <a:bodyPr/>
          <a:lstStyle/>
          <a:p>
            <a:r>
              <a:rPr lang="en-CA" dirty="0"/>
              <a:t>The number of electrons in the outer most shell of an atom. </a:t>
            </a:r>
          </a:p>
        </p:txBody>
      </p:sp>
      <p:pic>
        <p:nvPicPr>
          <p:cNvPr id="1026" name="Picture 2" descr="http://www.teacherfurse.com/PhysicsPage/Classes/Science10/Chemistry/BohrMo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667000"/>
            <a:ext cx="3508675"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266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makes an element reactive?</a:t>
            </a:r>
          </a:p>
        </p:txBody>
      </p:sp>
      <p:sp>
        <p:nvSpPr>
          <p:cNvPr id="3" name="Content Placeholder 2"/>
          <p:cNvSpPr>
            <a:spLocks noGrp="1"/>
          </p:cNvSpPr>
          <p:nvPr>
            <p:ph sz="quarter" idx="1"/>
          </p:nvPr>
        </p:nvSpPr>
        <p:spPr/>
        <p:txBody>
          <a:bodyPr/>
          <a:lstStyle/>
          <a:p>
            <a:r>
              <a:rPr lang="en-CA" dirty="0"/>
              <a:t>All elements want to have a full outer electron shell to become structurally and chemically stable	 </a:t>
            </a:r>
          </a:p>
          <a:p>
            <a:pPr lvl="1"/>
            <a:r>
              <a:rPr lang="en-CA" dirty="0">
                <a:solidFill>
                  <a:schemeClr val="tx1"/>
                </a:solidFill>
              </a:rPr>
              <a:t>i.e. they want to have the electron configuration of their closest noble gas</a:t>
            </a:r>
          </a:p>
          <a:p>
            <a:pPr lvl="1"/>
            <a:endParaRPr lang="en-CA" dirty="0"/>
          </a:p>
          <a:p>
            <a:r>
              <a:rPr lang="en-CA" dirty="0"/>
              <a:t>Elements will do this by losing, gaining, or sharing electrons when forming bonds to other elements</a:t>
            </a:r>
          </a:p>
          <a:p>
            <a:pPr marL="0" indent="0">
              <a:buNone/>
            </a:pPr>
            <a:endParaRPr lang="en-CA" dirty="0"/>
          </a:p>
          <a:p>
            <a:r>
              <a:rPr lang="en-CA" dirty="0"/>
              <a:t>The fewer electrons an atom has to lose or gain, the more reactive that element is </a:t>
            </a:r>
          </a:p>
          <a:p>
            <a:endParaRPr lang="en-CA" dirty="0"/>
          </a:p>
        </p:txBody>
      </p:sp>
    </p:spTree>
    <p:extLst>
      <p:ext uri="{BB962C8B-B14F-4D97-AF65-F5344CB8AC3E}">
        <p14:creationId xmlns:p14="http://schemas.microsoft.com/office/powerpoint/2010/main" val="2908758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Chlorine Gas</a:t>
            </a:r>
          </a:p>
        </p:txBody>
      </p:sp>
      <p:sp>
        <p:nvSpPr>
          <p:cNvPr id="3" name="Content Placeholder 2"/>
          <p:cNvSpPr>
            <a:spLocks noGrp="1"/>
          </p:cNvSpPr>
          <p:nvPr>
            <p:ph sz="quarter" idx="1"/>
          </p:nvPr>
        </p:nvSpPr>
        <p:spPr/>
        <p:txBody>
          <a:bodyPr/>
          <a:lstStyle/>
          <a:p>
            <a:r>
              <a:rPr lang="en-CA" dirty="0">
                <a:hlinkClick r:id="rId2"/>
              </a:rPr>
              <a:t>https://www.youtube.com/watch?v=YVrmvIDfOac</a:t>
            </a:r>
            <a:endParaRPr lang="en-CA" dirty="0"/>
          </a:p>
        </p:txBody>
      </p:sp>
    </p:spTree>
    <p:extLst>
      <p:ext uri="{BB962C8B-B14F-4D97-AF65-F5344CB8AC3E}">
        <p14:creationId xmlns:p14="http://schemas.microsoft.com/office/powerpoint/2010/main" val="1626413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Reactivity of Alkali Metal</a:t>
            </a:r>
          </a:p>
        </p:txBody>
      </p:sp>
      <p:sp>
        <p:nvSpPr>
          <p:cNvPr id="3" name="Content Placeholder 2"/>
          <p:cNvSpPr>
            <a:spLocks noGrp="1"/>
          </p:cNvSpPr>
          <p:nvPr>
            <p:ph sz="quarter" idx="1"/>
          </p:nvPr>
        </p:nvSpPr>
        <p:spPr/>
        <p:txBody>
          <a:bodyPr/>
          <a:lstStyle/>
          <a:p>
            <a:r>
              <a:rPr lang="en-CA" dirty="0">
                <a:hlinkClick r:id="rId2"/>
              </a:rPr>
              <a:t>https://www.youtube.com/watch?v=D4pQz3TC0Jo</a:t>
            </a:r>
            <a:endParaRPr lang="en-CA" dirty="0"/>
          </a:p>
          <a:p>
            <a:r>
              <a:rPr lang="en-CA" dirty="0">
                <a:hlinkClick r:id="rId3"/>
              </a:rPr>
              <a:t>https://www.youtube.com/watch?v=pPdevJTGAYY</a:t>
            </a:r>
            <a:endParaRPr lang="en-CA" dirty="0"/>
          </a:p>
          <a:p>
            <a:r>
              <a:rPr lang="en-CA" dirty="0">
                <a:hlinkClick r:id="rId4"/>
              </a:rPr>
              <a:t>https://www.youtube.com/watch?v=UMqPKQKamhk</a:t>
            </a:r>
            <a:endParaRPr lang="en-CA" dirty="0"/>
          </a:p>
        </p:txBody>
      </p:sp>
    </p:spTree>
    <p:extLst>
      <p:ext uri="{BB962C8B-B14F-4D97-AF65-F5344CB8AC3E}">
        <p14:creationId xmlns:p14="http://schemas.microsoft.com/office/powerpoint/2010/main" val="27231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030BD-BEE8-4673-B654-FB094F82F398}"/>
              </a:ext>
            </a:extLst>
          </p:cNvPr>
          <p:cNvSpPr>
            <a:spLocks noGrp="1"/>
          </p:cNvSpPr>
          <p:nvPr>
            <p:ph type="title"/>
          </p:nvPr>
        </p:nvSpPr>
        <p:spPr/>
        <p:txBody>
          <a:bodyPr/>
          <a:lstStyle/>
          <a:p>
            <a:r>
              <a:rPr lang="en-CA" dirty="0"/>
              <a:t>Naming compounds</a:t>
            </a:r>
          </a:p>
        </p:txBody>
      </p:sp>
      <p:sp>
        <p:nvSpPr>
          <p:cNvPr id="3" name="Content Placeholder 2">
            <a:extLst>
              <a:ext uri="{FF2B5EF4-FFF2-40B4-BE49-F238E27FC236}">
                <a16:creationId xmlns:a16="http://schemas.microsoft.com/office/drawing/2014/main" id="{8A8F4E60-A8EC-48FB-8D7D-5D9B639B2452}"/>
              </a:ext>
            </a:extLst>
          </p:cNvPr>
          <p:cNvSpPr>
            <a:spLocks noGrp="1"/>
          </p:cNvSpPr>
          <p:nvPr>
            <p:ph sz="quarter" idx="1"/>
          </p:nvPr>
        </p:nvSpPr>
        <p:spPr/>
        <p:txBody>
          <a:bodyPr>
            <a:normAutofit fontScale="92500" lnSpcReduction="20000"/>
          </a:bodyPr>
          <a:lstStyle/>
          <a:p>
            <a:pPr algn="l"/>
            <a:r>
              <a:rPr lang="en-CA" b="1" i="0" dirty="0">
                <a:solidFill>
                  <a:srgbClr val="FFFFFF"/>
                </a:solidFill>
                <a:effectLst/>
                <a:latin typeface="Advent Pro"/>
              </a:rPr>
              <a:t>Naming Binary Ionic Compounds and Ionic Formulas</a:t>
            </a:r>
          </a:p>
          <a:p>
            <a:pPr algn="l"/>
            <a:r>
              <a:rPr lang="en-CA" b="0" i="0" dirty="0">
                <a:solidFill>
                  <a:srgbClr val="797979"/>
                </a:solidFill>
                <a:effectLst/>
                <a:latin typeface="Arial" panose="020B0604020202020204" pitchFamily="34" charset="0"/>
              </a:rPr>
              <a:t>Naming binary ionic compounds follows only two rules:</a:t>
            </a:r>
            <a:br>
              <a:rPr lang="en-CA" b="0" i="0" dirty="0">
                <a:solidFill>
                  <a:srgbClr val="797979"/>
                </a:solidFill>
                <a:effectLst/>
                <a:latin typeface="Arial" panose="020B0604020202020204" pitchFamily="34" charset="0"/>
              </a:rPr>
            </a:br>
            <a:br>
              <a:rPr lang="en-CA" b="0" i="0" dirty="0">
                <a:solidFill>
                  <a:srgbClr val="797979"/>
                </a:solidFill>
                <a:effectLst/>
                <a:latin typeface="Arial" panose="020B0604020202020204" pitchFamily="34" charset="0"/>
              </a:rPr>
            </a:br>
            <a:r>
              <a:rPr lang="en-CA" b="0" i="0" dirty="0">
                <a:solidFill>
                  <a:srgbClr val="797979"/>
                </a:solidFill>
                <a:effectLst/>
                <a:latin typeface="Arial" panose="020B0604020202020204" pitchFamily="34" charset="0"/>
              </a:rPr>
              <a:t>1) do not change the name of the cation</a:t>
            </a:r>
            <a:br>
              <a:rPr lang="en-CA" b="0" i="0" dirty="0">
                <a:solidFill>
                  <a:srgbClr val="797979"/>
                </a:solidFill>
                <a:effectLst/>
                <a:latin typeface="Arial" panose="020B0604020202020204" pitchFamily="34" charset="0"/>
              </a:rPr>
            </a:br>
            <a:r>
              <a:rPr lang="en-CA" b="0" i="0" dirty="0">
                <a:solidFill>
                  <a:srgbClr val="797979"/>
                </a:solidFill>
                <a:effectLst/>
                <a:latin typeface="Arial" panose="020B0604020202020204" pitchFamily="34" charset="0"/>
              </a:rPr>
              <a:t>2) add the suffix "ide" to the anion. for example oxygen becomes oxide</a:t>
            </a:r>
            <a:br>
              <a:rPr lang="en-CA" b="0" i="0" dirty="0">
                <a:solidFill>
                  <a:srgbClr val="797979"/>
                </a:solidFill>
                <a:effectLst/>
                <a:latin typeface="Arial" panose="020B0604020202020204" pitchFamily="34" charset="0"/>
              </a:rPr>
            </a:br>
            <a:br>
              <a:rPr lang="en-CA" b="0" i="0" dirty="0">
                <a:solidFill>
                  <a:srgbClr val="797979"/>
                </a:solidFill>
                <a:effectLst/>
                <a:latin typeface="Arial" panose="020B0604020202020204" pitchFamily="34" charset="0"/>
              </a:rPr>
            </a:br>
            <a:r>
              <a:rPr lang="en-CA" b="0" i="0" dirty="0">
                <a:solidFill>
                  <a:srgbClr val="797979"/>
                </a:solidFill>
                <a:effectLst/>
                <a:latin typeface="Arial" panose="020B0604020202020204" pitchFamily="34" charset="0"/>
              </a:rPr>
              <a:t>Writing Ionic formulas is more complicated and involved taking into consideration how many electrons each ion wants to lose/gain. The key to determining an ionic formula is ensuring that the number of electrons lost is the same as the number of electrons gained (the charges "balance")</a:t>
            </a:r>
          </a:p>
          <a:p>
            <a:endParaRPr lang="en-CA" dirty="0"/>
          </a:p>
        </p:txBody>
      </p:sp>
    </p:spTree>
    <p:extLst>
      <p:ext uri="{BB962C8B-B14F-4D97-AF65-F5344CB8AC3E}">
        <p14:creationId xmlns:p14="http://schemas.microsoft.com/office/powerpoint/2010/main" val="1824817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32659-87CC-4613-A980-2249DF16F89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D851E1F-905E-4522-961A-D849D9ABB405}"/>
              </a:ext>
            </a:extLst>
          </p:cNvPr>
          <p:cNvSpPr>
            <a:spLocks noGrp="1"/>
          </p:cNvSpPr>
          <p:nvPr>
            <p:ph sz="quarter" idx="1"/>
          </p:nvPr>
        </p:nvSpPr>
        <p:spPr/>
        <p:txBody>
          <a:bodyPr>
            <a:normAutofit fontScale="92500" lnSpcReduction="10000"/>
          </a:bodyPr>
          <a:lstStyle/>
          <a:p>
            <a:pPr algn="l"/>
            <a:r>
              <a:rPr lang="en-CA" b="1" i="0" dirty="0">
                <a:solidFill>
                  <a:srgbClr val="FFFFFF"/>
                </a:solidFill>
                <a:effectLst/>
                <a:latin typeface="Advent Pro"/>
              </a:rPr>
              <a:t>Ionic bonding - Multivalent Metals</a:t>
            </a:r>
          </a:p>
          <a:p>
            <a:pPr algn="l"/>
            <a:r>
              <a:rPr lang="en-CA" b="0" i="0" dirty="0">
                <a:solidFill>
                  <a:srgbClr val="797979"/>
                </a:solidFill>
                <a:effectLst/>
                <a:latin typeface="Arial" panose="020B0604020202020204" pitchFamily="34" charset="0"/>
              </a:rPr>
              <a:t>Most cations in ionic compounds will always have the same oxidation state, that is, they will always lose the same number of electrons. However, the transition metals are unique in that they have multiple oxidation states. </a:t>
            </a:r>
            <a:br>
              <a:rPr lang="en-CA" b="0" i="0" dirty="0">
                <a:solidFill>
                  <a:srgbClr val="797979"/>
                </a:solidFill>
                <a:effectLst/>
                <a:latin typeface="Arial" panose="020B0604020202020204" pitchFamily="34" charset="0"/>
              </a:rPr>
            </a:br>
            <a:br>
              <a:rPr lang="en-CA" b="0" i="0" dirty="0">
                <a:solidFill>
                  <a:srgbClr val="797979"/>
                </a:solidFill>
                <a:effectLst/>
                <a:latin typeface="Arial" panose="020B0604020202020204" pitchFamily="34" charset="0"/>
              </a:rPr>
            </a:br>
            <a:r>
              <a:rPr lang="en-CA" b="0" i="0" dirty="0">
                <a:solidFill>
                  <a:srgbClr val="797979"/>
                </a:solidFill>
                <a:effectLst/>
                <a:latin typeface="Arial" panose="020B0604020202020204" pitchFamily="34" charset="0"/>
              </a:rPr>
              <a:t>Alfred stock realized that there will be a fundamental problem when naming compounds containing the transition metals, so he devised a system using roman numerals to represent the charge of the transition metal ion.</a:t>
            </a:r>
          </a:p>
          <a:p>
            <a:endParaRPr lang="en-CA" dirty="0"/>
          </a:p>
        </p:txBody>
      </p:sp>
    </p:spTree>
    <p:extLst>
      <p:ext uri="{BB962C8B-B14F-4D97-AF65-F5344CB8AC3E}">
        <p14:creationId xmlns:p14="http://schemas.microsoft.com/office/powerpoint/2010/main" val="140557803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8859</TotalTime>
  <Words>882</Words>
  <Application>Microsoft Office PowerPoint</Application>
  <PresentationFormat>On-screen Show (4:3)</PresentationFormat>
  <Paragraphs>109</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Advent Pro</vt:lpstr>
      <vt:lpstr>Arial</vt:lpstr>
      <vt:lpstr>Calibri</vt:lpstr>
      <vt:lpstr>Georgia</vt:lpstr>
      <vt:lpstr>Wingdings</vt:lpstr>
      <vt:lpstr>Wingdings 2</vt:lpstr>
      <vt:lpstr>Civic</vt:lpstr>
      <vt:lpstr>PowerPoint Presentation</vt:lpstr>
      <vt:lpstr>Why Families?</vt:lpstr>
      <vt:lpstr>Families and reactivity</vt:lpstr>
      <vt:lpstr>Valence Electrons</vt:lpstr>
      <vt:lpstr>What makes an element reactive?</vt:lpstr>
      <vt:lpstr>Chlorine Gas</vt:lpstr>
      <vt:lpstr>Reactivity of Alkali Metal</vt:lpstr>
      <vt:lpstr>Naming compounds</vt:lpstr>
      <vt:lpstr>PowerPoint Presentation</vt:lpstr>
      <vt:lpstr>PowerPoint Presentation</vt:lpstr>
      <vt:lpstr>PowerPoint Presentation</vt:lpstr>
      <vt:lpstr>PowerPoint Presentation</vt:lpstr>
    </vt:vector>
  </TitlesOfParts>
  <Company>SOSD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Periodic Table</dc:title>
  <dc:creator>WKCI</dc:creator>
  <cp:lastModifiedBy>Shannon Comte</cp:lastModifiedBy>
  <cp:revision>477</cp:revision>
  <dcterms:created xsi:type="dcterms:W3CDTF">2009-03-11T14:23:37Z</dcterms:created>
  <dcterms:modified xsi:type="dcterms:W3CDTF">2024-02-09T18:27:59Z</dcterms:modified>
</cp:coreProperties>
</file>