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9"/>
  </p:notesMasterIdLst>
  <p:sldIdLst>
    <p:sldId id="272" r:id="rId2"/>
    <p:sldId id="326" r:id="rId3"/>
    <p:sldId id="270" r:id="rId4"/>
    <p:sldId id="273" r:id="rId5"/>
    <p:sldId id="317" r:id="rId6"/>
    <p:sldId id="315" r:id="rId7"/>
    <p:sldId id="316" r:id="rId8"/>
    <p:sldId id="318" r:id="rId9"/>
    <p:sldId id="319" r:id="rId10"/>
    <p:sldId id="320" r:id="rId11"/>
    <p:sldId id="271" r:id="rId12"/>
    <p:sldId id="327" r:id="rId13"/>
    <p:sldId id="256" r:id="rId14"/>
    <p:sldId id="257" r:id="rId15"/>
    <p:sldId id="258" r:id="rId16"/>
    <p:sldId id="324" r:id="rId17"/>
    <p:sldId id="325" r:id="rId18"/>
    <p:sldId id="323" r:id="rId19"/>
    <p:sldId id="259" r:id="rId20"/>
    <p:sldId id="260" r:id="rId21"/>
    <p:sldId id="261" r:id="rId22"/>
    <p:sldId id="262" r:id="rId23"/>
    <p:sldId id="263" r:id="rId24"/>
    <p:sldId id="264" r:id="rId25"/>
    <p:sldId id="274" r:id="rId26"/>
    <p:sldId id="268" r:id="rId27"/>
    <p:sldId id="269"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63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gbb441296_0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 name="Google Shape;35;gbb441296_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bc8d3f7f_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bc8d3f7f_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befc1b5f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befc1b5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bb441296_0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bb441296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bbd9fc13_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bbd9fc13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bc5b4225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bc5b4225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c5b4225_0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bc5b4225_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bc5b4225_0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bc5b4225_0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c5b4225_0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c5b4225_0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bc5b4225_0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bc5b4225_0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bc5b4225_0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bc5b4225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3886198"/>
            <a:ext cx="9144000" cy="2971800"/>
          </a:xfrm>
          <a:prstGeom prst="rect">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cxnSp>
        <p:nvCxnSpPr>
          <p:cNvPr id="10" name="Google Shape;10;p2"/>
          <p:cNvCxnSpPr/>
          <p:nvPr/>
        </p:nvCxnSpPr>
        <p:spPr>
          <a:xfrm>
            <a:off x="0" y="3886199"/>
            <a:ext cx="9144000" cy="0"/>
          </a:xfrm>
          <a:prstGeom prst="straightConnector1">
            <a:avLst/>
          </a:prstGeom>
          <a:noFill/>
          <a:ln w="28575"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685800" y="2157751"/>
            <a:ext cx="7772400" cy="16506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Clr>
                <a:schemeClr val="dk2"/>
              </a:buClr>
              <a:buSzPts val="4800"/>
              <a:buFont typeface="Trebuchet MS"/>
              <a:buNone/>
              <a:defRPr sz="4800" b="1" i="0" u="none" strike="noStrike" cap="none">
                <a:solidFill>
                  <a:schemeClr val="dk2"/>
                </a:solidFill>
                <a:latin typeface="Trebuchet MS"/>
                <a:ea typeface="Trebuchet MS"/>
                <a:cs typeface="Trebuchet MS"/>
                <a:sym typeface="Trebuchet MS"/>
              </a:defRPr>
            </a:lvl1pPr>
            <a:lvl2pPr lvl="1" algn="l" rtl="0">
              <a:spcBef>
                <a:spcPts val="0"/>
              </a:spcBef>
              <a:spcAft>
                <a:spcPts val="0"/>
              </a:spcAft>
              <a:buClr>
                <a:schemeClr val="dk2"/>
              </a:buClr>
              <a:buSzPts val="4800"/>
              <a:buFont typeface="Trebuchet MS"/>
              <a:buNone/>
              <a:defRPr sz="4800" b="1" i="0" u="none" strike="noStrike" cap="none">
                <a:solidFill>
                  <a:schemeClr val="dk2"/>
                </a:solidFill>
                <a:latin typeface="Trebuchet MS"/>
                <a:ea typeface="Trebuchet MS"/>
                <a:cs typeface="Trebuchet MS"/>
                <a:sym typeface="Trebuchet MS"/>
              </a:defRPr>
            </a:lvl2pPr>
            <a:lvl3pPr lvl="2" algn="l" rtl="0">
              <a:spcBef>
                <a:spcPts val="0"/>
              </a:spcBef>
              <a:spcAft>
                <a:spcPts val="0"/>
              </a:spcAft>
              <a:buClr>
                <a:schemeClr val="dk2"/>
              </a:buClr>
              <a:buSzPts val="4800"/>
              <a:buFont typeface="Trebuchet MS"/>
              <a:buNone/>
              <a:defRPr sz="4800" b="1" i="0" u="none" strike="noStrike" cap="none">
                <a:solidFill>
                  <a:schemeClr val="dk2"/>
                </a:solidFill>
                <a:latin typeface="Trebuchet MS"/>
                <a:ea typeface="Trebuchet MS"/>
                <a:cs typeface="Trebuchet MS"/>
                <a:sym typeface="Trebuchet MS"/>
              </a:defRPr>
            </a:lvl3pPr>
            <a:lvl4pPr lvl="3" algn="l" rtl="0">
              <a:spcBef>
                <a:spcPts val="0"/>
              </a:spcBef>
              <a:spcAft>
                <a:spcPts val="0"/>
              </a:spcAft>
              <a:buClr>
                <a:schemeClr val="dk2"/>
              </a:buClr>
              <a:buSzPts val="4800"/>
              <a:buFont typeface="Trebuchet MS"/>
              <a:buNone/>
              <a:defRPr sz="4800" b="1" i="0" u="none" strike="noStrike" cap="none">
                <a:solidFill>
                  <a:schemeClr val="dk2"/>
                </a:solidFill>
                <a:latin typeface="Trebuchet MS"/>
                <a:ea typeface="Trebuchet MS"/>
                <a:cs typeface="Trebuchet MS"/>
                <a:sym typeface="Trebuchet MS"/>
              </a:defRPr>
            </a:lvl4pPr>
            <a:lvl5pPr lvl="4" algn="l" rtl="0">
              <a:spcBef>
                <a:spcPts val="0"/>
              </a:spcBef>
              <a:spcAft>
                <a:spcPts val="0"/>
              </a:spcAft>
              <a:buClr>
                <a:schemeClr val="dk2"/>
              </a:buClr>
              <a:buSzPts val="4800"/>
              <a:buFont typeface="Trebuchet MS"/>
              <a:buNone/>
              <a:defRPr sz="4800" b="1" i="0" u="none" strike="noStrike" cap="none">
                <a:solidFill>
                  <a:schemeClr val="dk2"/>
                </a:solidFill>
                <a:latin typeface="Trebuchet MS"/>
                <a:ea typeface="Trebuchet MS"/>
                <a:cs typeface="Trebuchet MS"/>
                <a:sym typeface="Trebuchet MS"/>
              </a:defRPr>
            </a:lvl5pPr>
            <a:lvl6pPr lvl="5" algn="l" rtl="0">
              <a:spcBef>
                <a:spcPts val="0"/>
              </a:spcBef>
              <a:spcAft>
                <a:spcPts val="0"/>
              </a:spcAft>
              <a:buClr>
                <a:schemeClr val="dk2"/>
              </a:buClr>
              <a:buSzPts val="4800"/>
              <a:buFont typeface="Trebuchet MS"/>
              <a:buNone/>
              <a:defRPr sz="4800" b="1" i="0" u="none" strike="noStrike" cap="none">
                <a:solidFill>
                  <a:schemeClr val="dk2"/>
                </a:solidFill>
                <a:latin typeface="Trebuchet MS"/>
                <a:ea typeface="Trebuchet MS"/>
                <a:cs typeface="Trebuchet MS"/>
                <a:sym typeface="Trebuchet MS"/>
              </a:defRPr>
            </a:lvl6pPr>
            <a:lvl7pPr lvl="6" algn="l" rtl="0">
              <a:spcBef>
                <a:spcPts val="0"/>
              </a:spcBef>
              <a:spcAft>
                <a:spcPts val="0"/>
              </a:spcAft>
              <a:buClr>
                <a:schemeClr val="dk2"/>
              </a:buClr>
              <a:buSzPts val="4800"/>
              <a:buFont typeface="Trebuchet MS"/>
              <a:buNone/>
              <a:defRPr sz="4800" b="1" i="0" u="none" strike="noStrike" cap="none">
                <a:solidFill>
                  <a:schemeClr val="dk2"/>
                </a:solidFill>
                <a:latin typeface="Trebuchet MS"/>
                <a:ea typeface="Trebuchet MS"/>
                <a:cs typeface="Trebuchet MS"/>
                <a:sym typeface="Trebuchet MS"/>
              </a:defRPr>
            </a:lvl7pPr>
            <a:lvl8pPr lvl="7" algn="l" rtl="0">
              <a:spcBef>
                <a:spcPts val="0"/>
              </a:spcBef>
              <a:spcAft>
                <a:spcPts val="0"/>
              </a:spcAft>
              <a:buClr>
                <a:schemeClr val="dk2"/>
              </a:buClr>
              <a:buSzPts val="4800"/>
              <a:buFont typeface="Trebuchet MS"/>
              <a:buNone/>
              <a:defRPr sz="4800" b="1" i="0" u="none" strike="noStrike" cap="none">
                <a:solidFill>
                  <a:schemeClr val="dk2"/>
                </a:solidFill>
                <a:latin typeface="Trebuchet MS"/>
                <a:ea typeface="Trebuchet MS"/>
                <a:cs typeface="Trebuchet MS"/>
                <a:sym typeface="Trebuchet MS"/>
              </a:defRPr>
            </a:lvl8pPr>
            <a:lvl9pPr lvl="8" algn="l" rtl="0">
              <a:spcBef>
                <a:spcPts val="0"/>
              </a:spcBef>
              <a:spcAft>
                <a:spcPts val="0"/>
              </a:spcAft>
              <a:buClr>
                <a:schemeClr val="dk2"/>
              </a:buClr>
              <a:buSzPts val="4800"/>
              <a:buFont typeface="Trebuchet MS"/>
              <a:buNone/>
              <a:defRPr sz="4800" b="1" i="0" u="none" strike="noStrike" cap="none">
                <a:solidFill>
                  <a:schemeClr val="dk2"/>
                </a:solidFill>
                <a:latin typeface="Trebuchet MS"/>
                <a:ea typeface="Trebuchet MS"/>
                <a:cs typeface="Trebuchet MS"/>
                <a:sym typeface="Trebuchet MS"/>
              </a:defRPr>
            </a:lvl9pPr>
          </a:lstStyle>
          <a:p>
            <a:endParaRPr/>
          </a:p>
        </p:txBody>
      </p:sp>
      <p:sp>
        <p:nvSpPr>
          <p:cNvPr id="12" name="Google Shape;12;p2"/>
          <p:cNvSpPr txBox="1">
            <a:spLocks noGrp="1"/>
          </p:cNvSpPr>
          <p:nvPr>
            <p:ph type="subTitle" idx="1"/>
          </p:nvPr>
        </p:nvSpPr>
        <p:spPr>
          <a:xfrm>
            <a:off x="685800" y="3953037"/>
            <a:ext cx="7772400" cy="1259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600"/>
              <a:buFont typeface="Trebuchet MS"/>
              <a:buNone/>
              <a:defRPr sz="3600" b="0" i="0" u="none" strike="noStrike" cap="none">
                <a:solidFill>
                  <a:schemeClr val="lt2"/>
                </a:solidFill>
                <a:latin typeface="Trebuchet MS"/>
                <a:ea typeface="Trebuchet MS"/>
                <a:cs typeface="Trebuchet MS"/>
                <a:sym typeface="Trebuchet MS"/>
              </a:defRPr>
            </a:lvl1pPr>
            <a:lvl2pPr lvl="1" algn="l" rtl="0">
              <a:spcBef>
                <a:spcPts val="0"/>
              </a:spcBef>
              <a:spcAft>
                <a:spcPts val="0"/>
              </a:spcAft>
              <a:buClr>
                <a:schemeClr val="lt2"/>
              </a:buClr>
              <a:buSzPts val="3600"/>
              <a:buFont typeface="Trebuchet MS"/>
              <a:buNone/>
              <a:defRPr sz="3600" b="0" i="0" u="none" strike="noStrike" cap="none">
                <a:solidFill>
                  <a:schemeClr val="lt2"/>
                </a:solidFill>
                <a:latin typeface="Trebuchet MS"/>
                <a:ea typeface="Trebuchet MS"/>
                <a:cs typeface="Trebuchet MS"/>
                <a:sym typeface="Trebuchet MS"/>
              </a:defRPr>
            </a:lvl2pPr>
            <a:lvl3pPr lvl="2" algn="l" rtl="0">
              <a:spcBef>
                <a:spcPts val="0"/>
              </a:spcBef>
              <a:spcAft>
                <a:spcPts val="0"/>
              </a:spcAft>
              <a:buClr>
                <a:schemeClr val="lt2"/>
              </a:buClr>
              <a:buSzPts val="3600"/>
              <a:buFont typeface="Trebuchet MS"/>
              <a:buNone/>
              <a:defRPr sz="3600" b="0" i="0" u="none" strike="noStrike" cap="none">
                <a:solidFill>
                  <a:schemeClr val="lt2"/>
                </a:solidFill>
                <a:latin typeface="Trebuchet MS"/>
                <a:ea typeface="Trebuchet MS"/>
                <a:cs typeface="Trebuchet MS"/>
                <a:sym typeface="Trebuchet MS"/>
              </a:defRPr>
            </a:lvl3pPr>
            <a:lvl4pPr lvl="3" algn="l" rtl="0">
              <a:spcBef>
                <a:spcPts val="0"/>
              </a:spcBef>
              <a:spcAft>
                <a:spcPts val="0"/>
              </a:spcAft>
              <a:buClr>
                <a:schemeClr val="lt2"/>
              </a:buClr>
              <a:buSzPts val="3600"/>
              <a:buFont typeface="Trebuchet MS"/>
              <a:buNone/>
              <a:defRPr sz="3600" b="0" i="0" u="none" strike="noStrike" cap="none">
                <a:solidFill>
                  <a:schemeClr val="lt2"/>
                </a:solidFill>
                <a:latin typeface="Trebuchet MS"/>
                <a:ea typeface="Trebuchet MS"/>
                <a:cs typeface="Trebuchet MS"/>
                <a:sym typeface="Trebuchet MS"/>
              </a:defRPr>
            </a:lvl4pPr>
            <a:lvl5pPr lvl="4" algn="l" rtl="0">
              <a:spcBef>
                <a:spcPts val="0"/>
              </a:spcBef>
              <a:spcAft>
                <a:spcPts val="0"/>
              </a:spcAft>
              <a:buClr>
                <a:schemeClr val="lt2"/>
              </a:buClr>
              <a:buSzPts val="3600"/>
              <a:buFont typeface="Trebuchet MS"/>
              <a:buNone/>
              <a:defRPr sz="3600" b="0" i="0" u="none" strike="noStrike" cap="none">
                <a:solidFill>
                  <a:schemeClr val="lt2"/>
                </a:solidFill>
                <a:latin typeface="Trebuchet MS"/>
                <a:ea typeface="Trebuchet MS"/>
                <a:cs typeface="Trebuchet MS"/>
                <a:sym typeface="Trebuchet MS"/>
              </a:defRPr>
            </a:lvl5pPr>
            <a:lvl6pPr lvl="5" algn="l" rtl="0">
              <a:spcBef>
                <a:spcPts val="0"/>
              </a:spcBef>
              <a:spcAft>
                <a:spcPts val="0"/>
              </a:spcAft>
              <a:buClr>
                <a:schemeClr val="lt2"/>
              </a:buClr>
              <a:buSzPts val="3600"/>
              <a:buFont typeface="Trebuchet MS"/>
              <a:buNone/>
              <a:defRPr sz="3600" b="0" i="0" u="none" strike="noStrike" cap="none">
                <a:solidFill>
                  <a:schemeClr val="lt2"/>
                </a:solidFill>
                <a:latin typeface="Trebuchet MS"/>
                <a:ea typeface="Trebuchet MS"/>
                <a:cs typeface="Trebuchet MS"/>
                <a:sym typeface="Trebuchet MS"/>
              </a:defRPr>
            </a:lvl6pPr>
            <a:lvl7pPr lvl="6" algn="l" rtl="0">
              <a:spcBef>
                <a:spcPts val="0"/>
              </a:spcBef>
              <a:spcAft>
                <a:spcPts val="0"/>
              </a:spcAft>
              <a:buClr>
                <a:schemeClr val="lt2"/>
              </a:buClr>
              <a:buSzPts val="3600"/>
              <a:buFont typeface="Trebuchet MS"/>
              <a:buNone/>
              <a:defRPr sz="3600" b="0" i="0" u="none" strike="noStrike" cap="none">
                <a:solidFill>
                  <a:schemeClr val="lt2"/>
                </a:solidFill>
                <a:latin typeface="Trebuchet MS"/>
                <a:ea typeface="Trebuchet MS"/>
                <a:cs typeface="Trebuchet MS"/>
                <a:sym typeface="Trebuchet MS"/>
              </a:defRPr>
            </a:lvl7pPr>
            <a:lvl8pPr lvl="7" algn="l" rtl="0">
              <a:spcBef>
                <a:spcPts val="0"/>
              </a:spcBef>
              <a:spcAft>
                <a:spcPts val="0"/>
              </a:spcAft>
              <a:buClr>
                <a:schemeClr val="lt2"/>
              </a:buClr>
              <a:buSzPts val="3600"/>
              <a:buFont typeface="Trebuchet MS"/>
              <a:buNone/>
              <a:defRPr sz="3600" b="0" i="0" u="none" strike="noStrike" cap="none">
                <a:solidFill>
                  <a:schemeClr val="lt2"/>
                </a:solidFill>
                <a:latin typeface="Trebuchet MS"/>
                <a:ea typeface="Trebuchet MS"/>
                <a:cs typeface="Trebuchet MS"/>
                <a:sym typeface="Trebuchet MS"/>
              </a:defRPr>
            </a:lvl8pPr>
            <a:lvl9pPr lvl="8" algn="l" rtl="0">
              <a:spcBef>
                <a:spcPts val="0"/>
              </a:spcBef>
              <a:spcAft>
                <a:spcPts val="0"/>
              </a:spcAft>
              <a:buClr>
                <a:schemeClr val="lt2"/>
              </a:buClr>
              <a:buSzPts val="3600"/>
              <a:buFont typeface="Trebuchet MS"/>
              <a:buNone/>
              <a:defRPr sz="3600" b="0" i="0" u="none" strike="noStrike" cap="none">
                <a:solidFill>
                  <a:schemeClr val="lt2"/>
                </a:solidFill>
                <a:latin typeface="Trebuchet MS"/>
                <a:ea typeface="Trebuchet MS"/>
                <a:cs typeface="Trebuchet MS"/>
                <a:sym typeface="Trebuchet M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p:nvPr/>
        </p:nvSpPr>
        <p:spPr>
          <a:xfrm>
            <a:off x="0" y="1"/>
            <a:ext cx="9144000" cy="1503600"/>
          </a:xfrm>
          <a:prstGeom prst="rect">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cxnSp>
        <p:nvCxnSpPr>
          <p:cNvPr id="15" name="Google Shape;15;p3"/>
          <p:cNvCxnSpPr/>
          <p:nvPr/>
        </p:nvCxnSpPr>
        <p:spPr>
          <a:xfrm>
            <a:off x="0" y="1503572"/>
            <a:ext cx="9144000" cy="0"/>
          </a:xfrm>
          <a:prstGeom prst="straightConnector1">
            <a:avLst/>
          </a:prstGeom>
          <a:noFill/>
          <a:ln w="28575" cap="flat" cmpd="sng">
            <a:solidFill>
              <a:schemeClr val="dk1"/>
            </a:solidFill>
            <a:prstDash val="solid"/>
            <a:round/>
            <a:headEnd type="none" w="sm" len="sm"/>
            <a:tailEnd type="none" w="sm" len="sm"/>
          </a:ln>
        </p:spPr>
      </p:cxnSp>
      <p:sp>
        <p:nvSpPr>
          <p:cNvPr id="16" name="Google Shape;16;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1pPr>
            <a:lvl2pPr lvl="1"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2pPr>
            <a:lvl3pPr lvl="2"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3pPr>
            <a:lvl4pPr lvl="3"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4pPr>
            <a:lvl5pPr lvl="4"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5pPr>
            <a:lvl6pPr lvl="5"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6pPr>
            <a:lvl7pPr lvl="6"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7pPr>
            <a:lvl8pPr lvl="7"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8pPr>
            <a:lvl9pPr lvl="8"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9pPr>
          </a:lstStyle>
          <a:p>
            <a:endParaRPr/>
          </a:p>
        </p:txBody>
      </p:sp>
      <p:sp>
        <p:nvSpPr>
          <p:cNvPr id="17" name="Google Shape;17;p3"/>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4"/>
          <p:cNvSpPr/>
          <p:nvPr/>
        </p:nvSpPr>
        <p:spPr>
          <a:xfrm>
            <a:off x="0" y="1"/>
            <a:ext cx="9144000" cy="1503600"/>
          </a:xfrm>
          <a:prstGeom prst="rect">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cxnSp>
        <p:nvCxnSpPr>
          <p:cNvPr id="20" name="Google Shape;20;p4"/>
          <p:cNvCxnSpPr/>
          <p:nvPr/>
        </p:nvCxnSpPr>
        <p:spPr>
          <a:xfrm>
            <a:off x="0" y="1503572"/>
            <a:ext cx="9144000" cy="0"/>
          </a:xfrm>
          <a:prstGeom prst="straightConnector1">
            <a:avLst/>
          </a:prstGeom>
          <a:noFill/>
          <a:ln w="28575" cap="flat" cmpd="sng">
            <a:solidFill>
              <a:schemeClr val="dk1"/>
            </a:solidFill>
            <a:prstDash val="solid"/>
            <a:round/>
            <a:headEnd type="none" w="sm" len="sm"/>
            <a:tailEnd type="none" w="sm" len="sm"/>
          </a:ln>
        </p:spPr>
      </p:cxnSp>
      <p:sp>
        <p:nvSpPr>
          <p:cNvPr id="21" name="Google Shape;21;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1pPr>
            <a:lvl2pPr lvl="1"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2pPr>
            <a:lvl3pPr lvl="2"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3pPr>
            <a:lvl4pPr lvl="3"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4pPr>
            <a:lvl5pPr lvl="4"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5pPr>
            <a:lvl6pPr lvl="5"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6pPr>
            <a:lvl7pPr lvl="6"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7pPr>
            <a:lvl8pPr lvl="7"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8pPr>
            <a:lvl9pPr lvl="8"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9pPr>
          </a:lstStyle>
          <a:p>
            <a:endParaRPr/>
          </a:p>
        </p:txBody>
      </p:sp>
      <p:sp>
        <p:nvSpPr>
          <p:cNvPr id="22" name="Google Shape;22;p4"/>
          <p:cNvSpPr txBox="1">
            <a:spLocks noGrp="1"/>
          </p:cNvSpPr>
          <p:nvPr>
            <p:ph type="body" idx="1"/>
          </p:nvPr>
        </p:nvSpPr>
        <p:spPr>
          <a:xfrm>
            <a:off x="457200" y="1600200"/>
            <a:ext cx="3994500" cy="4967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3" name="Google Shape;23;p4"/>
          <p:cNvSpPr txBox="1">
            <a:spLocks noGrp="1"/>
          </p:cNvSpPr>
          <p:nvPr>
            <p:ph type="body" idx="2"/>
          </p:nvPr>
        </p:nvSpPr>
        <p:spPr>
          <a:xfrm>
            <a:off x="4692274" y="1600200"/>
            <a:ext cx="3994500" cy="4967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5"/>
          <p:cNvSpPr/>
          <p:nvPr/>
        </p:nvSpPr>
        <p:spPr>
          <a:xfrm>
            <a:off x="0" y="1"/>
            <a:ext cx="9144000" cy="1503600"/>
          </a:xfrm>
          <a:prstGeom prst="rect">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cxnSp>
        <p:nvCxnSpPr>
          <p:cNvPr id="26" name="Google Shape;26;p5"/>
          <p:cNvCxnSpPr/>
          <p:nvPr/>
        </p:nvCxnSpPr>
        <p:spPr>
          <a:xfrm>
            <a:off x="0" y="1503572"/>
            <a:ext cx="9144000" cy="0"/>
          </a:xfrm>
          <a:prstGeom prst="straightConnector1">
            <a:avLst/>
          </a:prstGeom>
          <a:noFill/>
          <a:ln w="28575" cap="flat" cmpd="sng">
            <a:solidFill>
              <a:schemeClr val="dk1"/>
            </a:solidFill>
            <a:prstDash val="solid"/>
            <a:round/>
            <a:headEnd type="none" w="sm" len="sm"/>
            <a:tailEnd type="none" w="sm" len="sm"/>
          </a:ln>
        </p:spPr>
      </p:cxnSp>
      <p:sp>
        <p:nvSpPr>
          <p:cNvPr id="27" name="Google Shape;27;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1pPr>
            <a:lvl2pPr lvl="1"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2pPr>
            <a:lvl3pPr lvl="2"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3pPr>
            <a:lvl4pPr lvl="3"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4pPr>
            <a:lvl5pPr lvl="4"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5pPr>
            <a:lvl6pPr lvl="5"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6pPr>
            <a:lvl7pPr lvl="6"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7pPr>
            <a:lvl8pPr lvl="7"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8pPr>
            <a:lvl9pPr lvl="8" algn="l" rtl="0">
              <a:spcBef>
                <a:spcPts val="0"/>
              </a:spcBef>
              <a:spcAft>
                <a:spcPts val="0"/>
              </a:spcAft>
              <a:buSzPts val="3600"/>
              <a:buFont typeface="Trebuchet MS"/>
              <a:buNone/>
              <a:defRPr sz="3600" b="1">
                <a:solidFill>
                  <a:schemeClr val="lt1"/>
                </a:solidFill>
                <a:latin typeface="Trebuchet MS"/>
                <a:ea typeface="Trebuchet MS"/>
                <a:cs typeface="Trebuchet MS"/>
                <a:sym typeface="Trebuchet M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
        <p:cNvGrpSpPr/>
        <p:nvPr/>
      </p:nvGrpSpPr>
      <p:grpSpPr>
        <a:xfrm>
          <a:off x="0" y="0"/>
          <a:ext cx="0" cy="0"/>
          <a:chOff x="0" y="0"/>
          <a:chExt cx="0" cy="0"/>
        </a:xfrm>
      </p:grpSpPr>
      <p:sp>
        <p:nvSpPr>
          <p:cNvPr id="29" name="Google Shape;29;p6"/>
          <p:cNvSpPr/>
          <p:nvPr/>
        </p:nvSpPr>
        <p:spPr>
          <a:xfrm>
            <a:off x="0" y="5633442"/>
            <a:ext cx="9144000" cy="1224600"/>
          </a:xfrm>
          <a:prstGeom prst="rect">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cxnSp>
        <p:nvCxnSpPr>
          <p:cNvPr id="30" name="Google Shape;30;p6"/>
          <p:cNvCxnSpPr/>
          <p:nvPr/>
        </p:nvCxnSpPr>
        <p:spPr>
          <a:xfrm>
            <a:off x="0" y="5633442"/>
            <a:ext cx="9144000" cy="0"/>
          </a:xfrm>
          <a:prstGeom prst="straightConnector1">
            <a:avLst/>
          </a:prstGeom>
          <a:noFill/>
          <a:ln w="28575" cap="flat" cmpd="sng">
            <a:solidFill>
              <a:schemeClr val="dk1"/>
            </a:solidFill>
            <a:prstDash val="solid"/>
            <a:round/>
            <a:headEnd type="none" w="sm" len="sm"/>
            <a:tailEnd type="none" w="sm" len="sm"/>
          </a:ln>
        </p:spPr>
      </p:cxnSp>
      <p:sp>
        <p:nvSpPr>
          <p:cNvPr id="31" name="Google Shape;31;p6"/>
          <p:cNvSpPr txBox="1">
            <a:spLocks noGrp="1"/>
          </p:cNvSpPr>
          <p:nvPr>
            <p:ph type="body" idx="1"/>
          </p:nvPr>
        </p:nvSpPr>
        <p:spPr>
          <a:xfrm>
            <a:off x="457200" y="5875079"/>
            <a:ext cx="8229600" cy="692700"/>
          </a:xfrm>
          <a:prstGeom prst="rect">
            <a:avLst/>
          </a:prstGeom>
          <a:noFill/>
          <a:ln>
            <a:noFill/>
          </a:ln>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Clr>
                <a:schemeClr val="lt1"/>
              </a:buClr>
              <a:buSzPts val="1800"/>
              <a:buFont typeface="Trebuchet MS"/>
              <a:buChar char="●"/>
              <a:defRPr sz="1800">
                <a:solidFill>
                  <a:schemeClr val="lt1"/>
                </a:solidFill>
              </a:defRPr>
            </a:lvl1pPr>
            <a:lvl2pPr marL="914400" lvl="1" indent="-342900" algn="ctr" rtl="0">
              <a:lnSpc>
                <a:spcPct val="100000"/>
              </a:lnSpc>
              <a:spcBef>
                <a:spcPts val="0"/>
              </a:spcBef>
              <a:spcAft>
                <a:spcPts val="0"/>
              </a:spcAft>
              <a:buClr>
                <a:schemeClr val="lt1"/>
              </a:buClr>
              <a:buSzPts val="1800"/>
              <a:buFont typeface="Trebuchet MS"/>
              <a:buChar char="○"/>
              <a:defRPr sz="1800">
                <a:solidFill>
                  <a:schemeClr val="lt1"/>
                </a:solidFill>
              </a:defRPr>
            </a:lvl2pPr>
            <a:lvl3pPr marL="1371600" lvl="2" indent="-342900" algn="ctr" rtl="0">
              <a:lnSpc>
                <a:spcPct val="100000"/>
              </a:lnSpc>
              <a:spcBef>
                <a:spcPts val="0"/>
              </a:spcBef>
              <a:spcAft>
                <a:spcPts val="0"/>
              </a:spcAft>
              <a:buClr>
                <a:schemeClr val="lt1"/>
              </a:buClr>
              <a:buSzPts val="1800"/>
              <a:buFont typeface="Trebuchet MS"/>
              <a:buChar char="■"/>
              <a:defRPr sz="1800">
                <a:solidFill>
                  <a:schemeClr val="lt1"/>
                </a:solidFill>
              </a:defRPr>
            </a:lvl3pPr>
            <a:lvl4pPr marL="1828800" lvl="3" indent="-342900" algn="ctr" rtl="0">
              <a:lnSpc>
                <a:spcPct val="100000"/>
              </a:lnSpc>
              <a:spcBef>
                <a:spcPts val="0"/>
              </a:spcBef>
              <a:spcAft>
                <a:spcPts val="0"/>
              </a:spcAft>
              <a:buClr>
                <a:schemeClr val="lt1"/>
              </a:buClr>
              <a:buSzPts val="1800"/>
              <a:buFont typeface="Trebuchet MS"/>
              <a:buChar char="●"/>
              <a:defRPr sz="1800">
                <a:solidFill>
                  <a:schemeClr val="lt1"/>
                </a:solidFill>
              </a:defRPr>
            </a:lvl4pPr>
            <a:lvl5pPr marL="2286000" lvl="4" indent="-342900" algn="ctr" rtl="0">
              <a:lnSpc>
                <a:spcPct val="100000"/>
              </a:lnSpc>
              <a:spcBef>
                <a:spcPts val="0"/>
              </a:spcBef>
              <a:spcAft>
                <a:spcPts val="0"/>
              </a:spcAft>
              <a:buClr>
                <a:schemeClr val="lt1"/>
              </a:buClr>
              <a:buSzPts val="1800"/>
              <a:buFont typeface="Trebuchet MS"/>
              <a:buChar char="○"/>
              <a:defRPr sz="1800">
                <a:solidFill>
                  <a:schemeClr val="lt1"/>
                </a:solidFill>
              </a:defRPr>
            </a:lvl5pPr>
            <a:lvl6pPr marL="2743200" lvl="5" indent="-342900" algn="ctr" rtl="0">
              <a:lnSpc>
                <a:spcPct val="100000"/>
              </a:lnSpc>
              <a:spcBef>
                <a:spcPts val="0"/>
              </a:spcBef>
              <a:spcAft>
                <a:spcPts val="0"/>
              </a:spcAft>
              <a:buClr>
                <a:schemeClr val="lt1"/>
              </a:buClr>
              <a:buSzPts val="1800"/>
              <a:buFont typeface="Trebuchet MS"/>
              <a:buChar char="■"/>
              <a:defRPr sz="1800">
                <a:solidFill>
                  <a:schemeClr val="lt1"/>
                </a:solidFill>
              </a:defRPr>
            </a:lvl6pPr>
            <a:lvl7pPr marL="3200400" lvl="6" indent="-342900" algn="ctr" rtl="0">
              <a:lnSpc>
                <a:spcPct val="100000"/>
              </a:lnSpc>
              <a:spcBef>
                <a:spcPts val="0"/>
              </a:spcBef>
              <a:spcAft>
                <a:spcPts val="0"/>
              </a:spcAft>
              <a:buClr>
                <a:schemeClr val="lt1"/>
              </a:buClr>
              <a:buSzPts val="1800"/>
              <a:buFont typeface="Trebuchet MS"/>
              <a:buChar char="●"/>
              <a:defRPr sz="1800">
                <a:solidFill>
                  <a:schemeClr val="lt1"/>
                </a:solidFill>
              </a:defRPr>
            </a:lvl7pPr>
            <a:lvl8pPr marL="3657600" lvl="7" indent="-342900" algn="ctr" rtl="0">
              <a:lnSpc>
                <a:spcPct val="100000"/>
              </a:lnSpc>
              <a:spcBef>
                <a:spcPts val="0"/>
              </a:spcBef>
              <a:spcAft>
                <a:spcPts val="0"/>
              </a:spcAft>
              <a:buClr>
                <a:schemeClr val="lt1"/>
              </a:buClr>
              <a:buSzPts val="1800"/>
              <a:buFont typeface="Trebuchet MS"/>
              <a:buChar char="○"/>
              <a:defRPr sz="1800">
                <a:solidFill>
                  <a:schemeClr val="lt1"/>
                </a:solidFill>
              </a:defRPr>
            </a:lvl8pPr>
            <a:lvl9pPr marL="4114800" lvl="8" indent="-342900" algn="ctr" rtl="0">
              <a:lnSpc>
                <a:spcPct val="100000"/>
              </a:lnSpc>
              <a:spcBef>
                <a:spcPts val="0"/>
              </a:spcBef>
              <a:spcAft>
                <a:spcPts val="0"/>
              </a:spcAft>
              <a:buClr>
                <a:schemeClr val="lt1"/>
              </a:buClr>
              <a:buSzPts val="1800"/>
              <a:buFont typeface="Trebuchet MS"/>
              <a:buChar char="■"/>
              <a:defRPr sz="18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B26DF9F-81B3-4A77-B15F-0279A095F07E}"/>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D3B3B072-2C19-42B9-AD0B-55799B47118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F09399F9-AA4E-45CA-BEEA-FB07B0CCEDF6}"/>
              </a:ext>
            </a:extLst>
          </p:cNvPr>
          <p:cNvSpPr>
            <a:spLocks noGrp="1" noChangeArrowheads="1"/>
          </p:cNvSpPr>
          <p:nvPr>
            <p:ph type="sldNum" sz="quarter" idx="12"/>
          </p:nvPr>
        </p:nvSpPr>
        <p:spPr>
          <a:ln/>
        </p:spPr>
        <p:txBody>
          <a:bodyPr/>
          <a:lstStyle>
            <a:lvl1pPr>
              <a:defRPr/>
            </a:lvl1pPr>
          </a:lstStyle>
          <a:p>
            <a:fld id="{97D33154-4983-48BB-A0E0-9118FA6E58A3}" type="slidenum">
              <a:rPr lang="en-US" altLang="en-US"/>
              <a:pPr/>
              <a:t>‹#›</a:t>
            </a:fld>
            <a:endParaRPr lang="en-US" altLang="en-US" dirty="0"/>
          </a:p>
        </p:txBody>
      </p:sp>
    </p:spTree>
    <p:extLst>
      <p:ext uri="{BB962C8B-B14F-4D97-AF65-F5344CB8AC3E}">
        <p14:creationId xmlns:p14="http://schemas.microsoft.com/office/powerpoint/2010/main" val="215460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Clr>
                <a:schemeClr val="lt1"/>
              </a:buClr>
              <a:buSzPts val="3600"/>
              <a:buFont typeface="Trebuchet MS"/>
              <a:buNone/>
              <a:defRPr sz="3600" b="1" i="0" u="none" strike="noStrike" cap="none">
                <a:solidFill>
                  <a:schemeClr val="lt1"/>
                </a:solidFill>
                <a:latin typeface="Trebuchet MS"/>
                <a:ea typeface="Trebuchet MS"/>
                <a:cs typeface="Trebuchet MS"/>
                <a:sym typeface="Trebuchet MS"/>
              </a:defRPr>
            </a:lvl1pPr>
            <a:lvl2pPr lvl="1" algn="l" rtl="0">
              <a:spcBef>
                <a:spcPts val="0"/>
              </a:spcBef>
              <a:spcAft>
                <a:spcPts val="0"/>
              </a:spcAft>
              <a:buClr>
                <a:schemeClr val="lt1"/>
              </a:buClr>
              <a:buSzPts val="3600"/>
              <a:buFont typeface="Trebuchet MS"/>
              <a:buNone/>
              <a:defRPr sz="3600" b="1" i="0" u="none" strike="noStrike" cap="none">
                <a:solidFill>
                  <a:schemeClr val="lt1"/>
                </a:solidFill>
                <a:latin typeface="Trebuchet MS"/>
                <a:ea typeface="Trebuchet MS"/>
                <a:cs typeface="Trebuchet MS"/>
                <a:sym typeface="Trebuchet MS"/>
              </a:defRPr>
            </a:lvl2pPr>
            <a:lvl3pPr lvl="2" algn="l" rtl="0">
              <a:spcBef>
                <a:spcPts val="0"/>
              </a:spcBef>
              <a:spcAft>
                <a:spcPts val="0"/>
              </a:spcAft>
              <a:buClr>
                <a:schemeClr val="lt1"/>
              </a:buClr>
              <a:buSzPts val="3600"/>
              <a:buFont typeface="Trebuchet MS"/>
              <a:buNone/>
              <a:defRPr sz="3600" b="1" i="0" u="none" strike="noStrike" cap="none">
                <a:solidFill>
                  <a:schemeClr val="lt1"/>
                </a:solidFill>
                <a:latin typeface="Trebuchet MS"/>
                <a:ea typeface="Trebuchet MS"/>
                <a:cs typeface="Trebuchet MS"/>
                <a:sym typeface="Trebuchet MS"/>
              </a:defRPr>
            </a:lvl3pPr>
            <a:lvl4pPr lvl="3" algn="l" rtl="0">
              <a:spcBef>
                <a:spcPts val="0"/>
              </a:spcBef>
              <a:spcAft>
                <a:spcPts val="0"/>
              </a:spcAft>
              <a:buClr>
                <a:schemeClr val="lt1"/>
              </a:buClr>
              <a:buSzPts val="3600"/>
              <a:buFont typeface="Trebuchet MS"/>
              <a:buNone/>
              <a:defRPr sz="3600" b="1" i="0" u="none" strike="noStrike" cap="none">
                <a:solidFill>
                  <a:schemeClr val="lt1"/>
                </a:solidFill>
                <a:latin typeface="Trebuchet MS"/>
                <a:ea typeface="Trebuchet MS"/>
                <a:cs typeface="Trebuchet MS"/>
                <a:sym typeface="Trebuchet MS"/>
              </a:defRPr>
            </a:lvl4pPr>
            <a:lvl5pPr lvl="4" algn="l" rtl="0">
              <a:spcBef>
                <a:spcPts val="0"/>
              </a:spcBef>
              <a:spcAft>
                <a:spcPts val="0"/>
              </a:spcAft>
              <a:buClr>
                <a:schemeClr val="lt1"/>
              </a:buClr>
              <a:buSzPts val="3600"/>
              <a:buFont typeface="Trebuchet MS"/>
              <a:buNone/>
              <a:defRPr sz="3600" b="1" i="0" u="none" strike="noStrike" cap="none">
                <a:solidFill>
                  <a:schemeClr val="lt1"/>
                </a:solidFill>
                <a:latin typeface="Trebuchet MS"/>
                <a:ea typeface="Trebuchet MS"/>
                <a:cs typeface="Trebuchet MS"/>
                <a:sym typeface="Trebuchet MS"/>
              </a:defRPr>
            </a:lvl5pPr>
            <a:lvl6pPr lvl="5" algn="l" rtl="0">
              <a:spcBef>
                <a:spcPts val="0"/>
              </a:spcBef>
              <a:spcAft>
                <a:spcPts val="0"/>
              </a:spcAft>
              <a:buClr>
                <a:schemeClr val="lt1"/>
              </a:buClr>
              <a:buSzPts val="3600"/>
              <a:buFont typeface="Trebuchet MS"/>
              <a:buNone/>
              <a:defRPr sz="3600" b="1" i="0" u="none" strike="noStrike" cap="none">
                <a:solidFill>
                  <a:schemeClr val="lt1"/>
                </a:solidFill>
                <a:latin typeface="Trebuchet MS"/>
                <a:ea typeface="Trebuchet MS"/>
                <a:cs typeface="Trebuchet MS"/>
                <a:sym typeface="Trebuchet MS"/>
              </a:defRPr>
            </a:lvl6pPr>
            <a:lvl7pPr lvl="6" algn="l" rtl="0">
              <a:spcBef>
                <a:spcPts val="0"/>
              </a:spcBef>
              <a:spcAft>
                <a:spcPts val="0"/>
              </a:spcAft>
              <a:buClr>
                <a:schemeClr val="lt1"/>
              </a:buClr>
              <a:buSzPts val="3600"/>
              <a:buFont typeface="Trebuchet MS"/>
              <a:buNone/>
              <a:defRPr sz="3600" b="1" i="0" u="none" strike="noStrike" cap="none">
                <a:solidFill>
                  <a:schemeClr val="lt1"/>
                </a:solidFill>
                <a:latin typeface="Trebuchet MS"/>
                <a:ea typeface="Trebuchet MS"/>
                <a:cs typeface="Trebuchet MS"/>
                <a:sym typeface="Trebuchet MS"/>
              </a:defRPr>
            </a:lvl7pPr>
            <a:lvl8pPr lvl="7" algn="l" rtl="0">
              <a:spcBef>
                <a:spcPts val="0"/>
              </a:spcBef>
              <a:spcAft>
                <a:spcPts val="0"/>
              </a:spcAft>
              <a:buClr>
                <a:schemeClr val="lt1"/>
              </a:buClr>
              <a:buSzPts val="3600"/>
              <a:buFont typeface="Trebuchet MS"/>
              <a:buNone/>
              <a:defRPr sz="3600" b="1" i="0" u="none" strike="noStrike" cap="none">
                <a:solidFill>
                  <a:schemeClr val="lt1"/>
                </a:solidFill>
                <a:latin typeface="Trebuchet MS"/>
                <a:ea typeface="Trebuchet MS"/>
                <a:cs typeface="Trebuchet MS"/>
                <a:sym typeface="Trebuchet MS"/>
              </a:defRPr>
            </a:lvl8pPr>
            <a:lvl9pPr lvl="8" algn="l" rtl="0">
              <a:spcBef>
                <a:spcPts val="0"/>
              </a:spcBef>
              <a:spcAft>
                <a:spcPts val="0"/>
              </a:spcAft>
              <a:buClr>
                <a:schemeClr val="lt1"/>
              </a:buClr>
              <a:buSzPts val="3600"/>
              <a:buFont typeface="Trebuchet MS"/>
              <a:buNone/>
              <a:defRPr sz="3600" b="1" i="0" u="none" strike="noStrike" cap="none">
                <a:solidFill>
                  <a:schemeClr val="lt1"/>
                </a:solidFill>
                <a:latin typeface="Trebuchet MS"/>
                <a:ea typeface="Trebuchet MS"/>
                <a:cs typeface="Trebuchet MS"/>
                <a:sym typeface="Trebuchet MS"/>
              </a:defRPr>
            </a:lvl9pPr>
          </a:lstStyle>
          <a:p>
            <a:endParaRPr/>
          </a:p>
        </p:txBody>
      </p:sp>
      <p:sp>
        <p:nvSpPr>
          <p:cNvPr id="7" name="Google Shape;7;p1"/>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lvl1pPr marL="457200" lvl="0" indent="-419100" algn="l" rtl="0">
              <a:spcBef>
                <a:spcPts val="600"/>
              </a:spcBef>
              <a:spcAft>
                <a:spcPts val="0"/>
              </a:spcAft>
              <a:buClr>
                <a:schemeClr val="dk2"/>
              </a:buClr>
              <a:buSzPts val="3000"/>
              <a:buFont typeface="Trebuchet MS"/>
              <a:buChar char="●"/>
              <a:defRPr sz="3000" b="0" i="0" u="none" strike="noStrike" cap="none">
                <a:solidFill>
                  <a:schemeClr val="dk2"/>
                </a:solidFill>
                <a:latin typeface="Trebuchet MS"/>
                <a:ea typeface="Trebuchet MS"/>
                <a:cs typeface="Trebuchet MS"/>
                <a:sym typeface="Trebuchet MS"/>
              </a:defRPr>
            </a:lvl1pPr>
            <a:lvl2pPr marL="914400" lvl="1" indent="-381000" algn="l" rtl="0">
              <a:spcBef>
                <a:spcPts val="0"/>
              </a:spcBef>
              <a:spcAft>
                <a:spcPts val="0"/>
              </a:spcAft>
              <a:buClr>
                <a:schemeClr val="dk2"/>
              </a:buClr>
              <a:buSzPts val="2400"/>
              <a:buFont typeface="Trebuchet MS"/>
              <a:buChar char="○"/>
              <a:defRPr sz="2400" b="0" i="0" u="none" strike="noStrike" cap="none">
                <a:solidFill>
                  <a:schemeClr val="dk2"/>
                </a:solidFill>
                <a:latin typeface="Trebuchet MS"/>
                <a:ea typeface="Trebuchet MS"/>
                <a:cs typeface="Trebuchet MS"/>
                <a:sym typeface="Trebuchet MS"/>
              </a:defRPr>
            </a:lvl2pPr>
            <a:lvl3pPr marL="1371600" lvl="2" indent="-381000" algn="l" rtl="0">
              <a:spcBef>
                <a:spcPts val="0"/>
              </a:spcBef>
              <a:spcAft>
                <a:spcPts val="0"/>
              </a:spcAft>
              <a:buClr>
                <a:schemeClr val="dk2"/>
              </a:buClr>
              <a:buSzPts val="2400"/>
              <a:buFont typeface="Trebuchet MS"/>
              <a:buChar char="■"/>
              <a:defRPr sz="2400" b="0" i="0" u="none" strike="noStrike" cap="none">
                <a:solidFill>
                  <a:schemeClr val="dk2"/>
                </a:solidFill>
                <a:latin typeface="Trebuchet MS"/>
                <a:ea typeface="Trebuchet MS"/>
                <a:cs typeface="Trebuchet MS"/>
                <a:sym typeface="Trebuchet MS"/>
              </a:defRPr>
            </a:lvl3pPr>
            <a:lvl4pPr marL="1828800" lvl="3" indent="-342900" algn="l" rtl="0">
              <a:spcBef>
                <a:spcPts val="0"/>
              </a:spcBef>
              <a:spcAft>
                <a:spcPts val="0"/>
              </a:spcAft>
              <a:buClr>
                <a:schemeClr val="dk2"/>
              </a:buClr>
              <a:buSzPts val="1800"/>
              <a:buFont typeface="Trebuchet MS"/>
              <a:buChar char="●"/>
              <a:defRPr sz="1800" b="0" i="0" u="none" strike="noStrike" cap="none">
                <a:solidFill>
                  <a:schemeClr val="dk2"/>
                </a:solidFill>
                <a:latin typeface="Trebuchet MS"/>
                <a:ea typeface="Trebuchet MS"/>
                <a:cs typeface="Trebuchet MS"/>
                <a:sym typeface="Trebuchet MS"/>
              </a:defRPr>
            </a:lvl4pPr>
            <a:lvl5pPr marL="2286000" lvl="4" indent="-342900" algn="l" rtl="0">
              <a:spcBef>
                <a:spcPts val="0"/>
              </a:spcBef>
              <a:spcAft>
                <a:spcPts val="0"/>
              </a:spcAft>
              <a:buClr>
                <a:schemeClr val="dk2"/>
              </a:buClr>
              <a:buSzPts val="1800"/>
              <a:buFont typeface="Trebuchet MS"/>
              <a:buChar char="○"/>
              <a:defRPr sz="1800" b="0" i="0" u="none" strike="noStrike" cap="none">
                <a:solidFill>
                  <a:schemeClr val="dk2"/>
                </a:solidFill>
                <a:latin typeface="Trebuchet MS"/>
                <a:ea typeface="Trebuchet MS"/>
                <a:cs typeface="Trebuchet MS"/>
                <a:sym typeface="Trebuchet MS"/>
              </a:defRPr>
            </a:lvl5pPr>
            <a:lvl6pPr marL="2743200" lvl="5" indent="-342900" algn="l" rtl="0">
              <a:spcBef>
                <a:spcPts val="0"/>
              </a:spcBef>
              <a:spcAft>
                <a:spcPts val="0"/>
              </a:spcAft>
              <a:buClr>
                <a:schemeClr val="dk2"/>
              </a:buClr>
              <a:buSzPts val="1800"/>
              <a:buFont typeface="Trebuchet MS"/>
              <a:buChar char="■"/>
              <a:defRPr sz="1800" b="0" i="0" u="none" strike="noStrike" cap="none">
                <a:solidFill>
                  <a:schemeClr val="dk2"/>
                </a:solidFill>
                <a:latin typeface="Trebuchet MS"/>
                <a:ea typeface="Trebuchet MS"/>
                <a:cs typeface="Trebuchet MS"/>
                <a:sym typeface="Trebuchet MS"/>
              </a:defRPr>
            </a:lvl6pPr>
            <a:lvl7pPr marL="3200400" lvl="6" indent="-342900" algn="l" rtl="0">
              <a:spcBef>
                <a:spcPts val="0"/>
              </a:spcBef>
              <a:spcAft>
                <a:spcPts val="0"/>
              </a:spcAft>
              <a:buClr>
                <a:schemeClr val="dk2"/>
              </a:buClr>
              <a:buSzPts val="1800"/>
              <a:buFont typeface="Trebuchet MS"/>
              <a:buChar char="●"/>
              <a:defRPr sz="1800" b="0" i="0" u="none" strike="noStrike" cap="none">
                <a:solidFill>
                  <a:schemeClr val="dk2"/>
                </a:solidFill>
                <a:latin typeface="Trebuchet MS"/>
                <a:ea typeface="Trebuchet MS"/>
                <a:cs typeface="Trebuchet MS"/>
                <a:sym typeface="Trebuchet MS"/>
              </a:defRPr>
            </a:lvl7pPr>
            <a:lvl8pPr marL="3657600" lvl="7" indent="-342900" algn="l" rtl="0">
              <a:spcBef>
                <a:spcPts val="0"/>
              </a:spcBef>
              <a:spcAft>
                <a:spcPts val="0"/>
              </a:spcAft>
              <a:buClr>
                <a:schemeClr val="dk2"/>
              </a:buClr>
              <a:buSzPts val="1800"/>
              <a:buFont typeface="Trebuchet MS"/>
              <a:buChar char="○"/>
              <a:defRPr sz="1800" b="0" i="0" u="none" strike="noStrike" cap="none">
                <a:solidFill>
                  <a:schemeClr val="dk2"/>
                </a:solidFill>
                <a:latin typeface="Trebuchet MS"/>
                <a:ea typeface="Trebuchet MS"/>
                <a:cs typeface="Trebuchet MS"/>
                <a:sym typeface="Trebuchet MS"/>
              </a:defRPr>
            </a:lvl8pPr>
            <a:lvl9pPr marL="4114800" lvl="8" indent="-342900" algn="l" rtl="0">
              <a:spcBef>
                <a:spcPts val="0"/>
              </a:spcBef>
              <a:spcAft>
                <a:spcPts val="0"/>
              </a:spcAft>
              <a:buClr>
                <a:schemeClr val="dk2"/>
              </a:buClr>
              <a:buSzPts val="1800"/>
              <a:buFont typeface="Trebuchet MS"/>
              <a:buChar char="■"/>
              <a:defRPr sz="1800" b="0" i="0" u="none" strike="noStrike" cap="none">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www.youtube.com/watch?v=kKXca2l0RPo&amp;feature=related" TargetMode="External"/><Relationship Id="rId3" Type="http://schemas.openxmlformats.org/officeDocument/2006/relationships/image" Target="../media/image15.jpeg"/><Relationship Id="rId7" Type="http://schemas.openxmlformats.org/officeDocument/2006/relationships/hyperlink" Target="http://www.youtube.com/watch?v=uejRaFfrOZg&amp;feature=related" TargetMode="External"/><Relationship Id="rId2" Type="http://schemas.openxmlformats.org/officeDocument/2006/relationships/hyperlink" Target="http://images.google.ca/imgres?imgurl=http://www.pacificwoolandfiber.com/images/SpinningWheels/polonaise%2520spinning%2520wheel.jpg&amp;imgrefurl=http://www.pacificwoolandfiber.com/Polonaise%2520spinning%2520wheel%2520assembly%2520instructions.htm&amp;h=360&amp;w=313&amp;sz=17&amp;hl=en&amp;start=1&amp;tbnid=Sr1RLi2njha5IM:&amp;tbnh=121&amp;tbnw=105&amp;prev=/images?q=spinning+wheel&amp;gbv=2&amp;svnum=10&amp;hl=en" TargetMode="External"/><Relationship Id="rId1" Type="http://schemas.openxmlformats.org/officeDocument/2006/relationships/slideLayout" Target="../slideLayouts/slideLayout2.xml"/><Relationship Id="rId6" Type="http://schemas.openxmlformats.org/officeDocument/2006/relationships/hyperlink" Target="http://www.youtube.com/watch?v=yrrJLAXwUBU" TargetMode="External"/><Relationship Id="rId5" Type="http://schemas.openxmlformats.org/officeDocument/2006/relationships/image" Target="../media/image16.jpeg"/><Relationship Id="rId4" Type="http://schemas.openxmlformats.org/officeDocument/2006/relationships/hyperlink" Target="http://images.google.ca/imgres?imgurl=http://www.belden.com/pdfs/Prodbull/NP248Cables.jpg&amp;imgrefurl=http://www.belden.com/07Markets/07_Entertainment.cfm&amp;h=936&amp;w=1578&amp;sz=598&amp;hl=en&amp;start=3&amp;tbnid=YmQib3b_t6mAXM:&amp;tbnh=89&amp;tbnw=150&amp;prev=/images?q=cables&amp;gbv=2&amp;svnum=10&amp;hl=e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youtube.com/watch?v=UYtIFM1ek_M" TargetMode="External"/><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images.google.ca/imgres?imgurl=http://williamcalvin.com/BHM/img/FlyingButtressND.jpg&amp;imgrefurl=http://williamcalvin.com/BHM/ch14.htm&amp;h=287&amp;w=410&amp;sz=33&amp;hl=en&amp;start=9&amp;um=1&amp;tbnid=ZqYrJ5WMm25CYM:&amp;tbnh=88&amp;tbnw=125&amp;prev=/images?q=flying+buttresses&amp;svnum=10&amp;um=1&amp;hl=en&amp;sa=N" TargetMode="Externa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1.jp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jpg"/></Relationships>
</file>

<file path=ppt/slides/_rels/slide2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2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Environmental_stress_cracking" TargetMode="External"/><Relationship Id="rId13" Type="http://schemas.openxmlformats.org/officeDocument/2006/relationships/image" Target="../media/image4.jpg"/><Relationship Id="rId3" Type="http://schemas.openxmlformats.org/officeDocument/2006/relationships/hyperlink" Target="https://www.forestryimages.org/browse/detail.cfm?imgnum=1408016" TargetMode="External"/><Relationship Id="rId7" Type="http://schemas.openxmlformats.org/officeDocument/2006/relationships/hyperlink" Target="https://www.flickr.com/photos/stevendepolo/4482491295/" TargetMode="External"/><Relationship Id="rId12" Type="http://schemas.openxmlformats.org/officeDocument/2006/relationships/hyperlink" Target="https://creativecommons.org/licenses/by-nc-nd/3.0/"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11" Type="http://schemas.openxmlformats.org/officeDocument/2006/relationships/hyperlink" Target="http://sascharomeo.blogspot.com/p/reversible-lego-play-table.html" TargetMode="External"/><Relationship Id="rId5" Type="http://schemas.openxmlformats.org/officeDocument/2006/relationships/hyperlink" Target="https://pixabay.com/en/rust-rusty-metal-texture-iron-3112032/" TargetMode="External"/><Relationship Id="rId10"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hyperlink" Target="https://creativecommons.org/licenses/by-sa/3.0/" TargetMode="External"/><Relationship Id="rId1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a/imgres?imgurl=http://home.gna.org/getfem/images/torsion034.png&amp;imgrefurl=http://home.gna.org/getfem/shots.html&amp;h=362&amp;w=491&amp;sz=431&amp;hl=en&amp;start=5&amp;um=1&amp;tbnid=ZBXZymCppD14SM:&amp;tbnh=96&amp;tbnw=130&amp;prev=/images?q=torsion&amp;svnum=10&amp;um=1&amp;hl=en&amp;sa=N" TargetMode="External"/><Relationship Id="rId2" Type="http://schemas.openxmlformats.org/officeDocument/2006/relationships/hyperlink" Target="http://www.youtube.com/watch?v=AsCBK-fRNRk"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images.google.ca/imgres?imgurl=http://www.civeng.carleton.ca/Exhibits/Tacoma_Narrows/DSmith/fig06.gif&amp;imgrefurl=http://www.civeng.carleton.ca/Exhibits/Tacoma_Narrows/DSmith/photos.html&amp;h=350&amp;w=501&amp;sz=119&amp;hl=en&amp;start=2&amp;um=1&amp;tbnid=vVnNAm931EzKYM:&amp;tbnh=91&amp;tbnw=130&amp;prev=/images?q=twisting+failure&amp;svnum=10&amp;um=1&amp;hl=en"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a/imgres?imgurl=http://www.geom.uiuc.edu/education/calc-init/static-beam/img/shear.gif&amp;imgrefurl=http://www.geom.uiuc.edu/education/calc-init/static-beam/support.html&amp;h=213&amp;w=238&amp;sz=4&amp;hl=en&amp;start=4&amp;tbnid=ErV0-itZ9Oq4_M:&amp;tbnh=98&amp;tbnw=109&amp;prev=/images?q=shearing+force&amp;gbv=2&amp;svnum=10&amp;hl=en" TargetMode="External"/><Relationship Id="rId2" Type="http://schemas.openxmlformats.org/officeDocument/2006/relationships/hyperlink" Target="http://www.youtube.com/watch?v=0tnUhrqj2uE" TargetMode="Externa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images.google.ca/imgres?imgurl=http://www.nissan-global.com/EN/TECHNOLOGY/INTRODUCTION/HEADREST/IMAGES/columnB01_pic_01.gif&amp;imgrefurl=http://www.nissan-global.com/EN/TECHNOLOGY/INTRODUCTION/HEADREST/index.html&amp;h=118&amp;w=99&amp;sz=3&amp;hl=en&amp;start=13&amp;tbnid=xG3H7z29UKpvlM:&amp;tbnh=88&amp;tbnw=74&amp;prev=/images?q=bending+force&amp;gbv=2&amp;svnum=10&amp;hl=en" TargetMode="External"/><Relationship Id="rId7" Type="http://schemas.openxmlformats.org/officeDocument/2006/relationships/hyperlink" Target="http://images.google.ca/imgres?imgurl=http://www.bridgedesign.se/image001.gif&amp;imgrefurl=http://www.bridgedesign.se/Buckling_an_instability_phenomenon_to_reckon_with.htm&amp;h=804&amp;w=1591&amp;sz=1157&amp;hl=en&amp;start=6&amp;tbnid=Nm4DULxWLlumMM:&amp;tbnh=76&amp;tbnw=150&amp;prev=/images?q=buckling+&amp;gbv=2&amp;svnum=10&amp;hl=en" TargetMode="External"/><Relationship Id="rId2" Type="http://schemas.openxmlformats.org/officeDocument/2006/relationships/hyperlink" Target="http://www.youtube.com/watch?v=CJfB1U4UoSQ" TargetMode="Externa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images.google.ca/imgres?imgurl=http://www.bath.ac.uk/cnm/pics/centre/cylexpt.jpg&amp;imgrefurl=http://www.bath.ac.uk/cnm/structmech.shtml&amp;h=597&amp;w=337&amp;sz=37&amp;hl=en&amp;start=2&amp;tbnid=2WI-uJ2z6haRfM:&amp;tbnh=135&amp;tbnw=76&amp;prev=/images?q=buckling+&amp;gbv=2&amp;svnum=10&amp;hl=en"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ca/imgres?imgurl=http://www.citynews.ca/images/2007-03/mar0107-crashtest2-12.jpg&amp;imgrefurl=http://www.citynews.ca/news/news_8342.aspx&amp;h=240&amp;w=320&amp;sz=41&amp;hl=en&amp;start=3&amp;tbnid=yJmr6JAJX-mtkM:&amp;tbnh=89&amp;tbnw=118&amp;prev=/images?q=car+bumper+crashed&amp;gbv=2&amp;svnum=10&amp;hl=en" TargetMode="External"/><Relationship Id="rId2" Type="http://schemas.openxmlformats.org/officeDocument/2006/relationships/hyperlink" Target="http://www.youtube.com/watch?v=c1spSldLg0E&amp;feature=related"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images.google.ca/imgres?imgurl=http://www.thetaoofmakingmoney.com/wp-content/uploads/images/bumper%2520crash%2520examples.jpg&amp;imgrefurl=http://www.thetaoofmakingmoney.com/2007/04/25/336.html&amp;h=237&amp;w=450&amp;sz=16&amp;hl=en&amp;start=1&amp;tbnid=bXaAp0FzcWfcxM:&amp;tbnh=67&amp;tbnw=127&amp;prev=/images?q=car+bumper+crashed&amp;gbv=2&amp;svnum=10&amp;hl=en"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ages.google.ca/imgres?imgurl=http://www.tohatsu-outboards.com/images/Tohatsu_30_HP_Outboard_Boat_Motor.jpg&amp;imgrefurl=http://www.tohatsu-outboards.com/tohatsu-30-hp-4-stroke.htm&amp;h=293&amp;w=216&amp;sz=10&amp;hl=en&amp;start=9&amp;tbnid=E51nq0ClVMJhUM:&amp;tbnh=115&amp;tbnw=85&amp;prev=/images?q=boat+motors&amp;gbv=2&amp;svnum=10&amp;hl=en" TargetMode="External"/><Relationship Id="rId1" Type="http://schemas.openxmlformats.org/officeDocument/2006/relationships/slideLayout" Target="../slideLayouts/slideLayout2.xml"/><Relationship Id="rId4" Type="http://schemas.openxmlformats.org/officeDocument/2006/relationships/hyperlink" Target="http://www.youtube.com/watch?v=d-TJw52PGY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9F02E-CFBD-4BA7-9281-979D726F27A7}"/>
              </a:ext>
            </a:extLst>
          </p:cNvPr>
          <p:cNvSpPr>
            <a:spLocks noGrp="1"/>
          </p:cNvSpPr>
          <p:nvPr>
            <p:ph type="title"/>
          </p:nvPr>
        </p:nvSpPr>
        <p:spPr/>
        <p:txBody>
          <a:bodyPr/>
          <a:lstStyle/>
          <a:p>
            <a:r>
              <a:rPr lang="en-CA" dirty="0"/>
              <a:t>What is Structural Efficiency ?</a:t>
            </a:r>
            <a:br>
              <a:rPr lang="en-CA" dirty="0"/>
            </a:br>
            <a:endParaRPr lang="en-CA" dirty="0"/>
          </a:p>
        </p:txBody>
      </p:sp>
      <p:sp>
        <p:nvSpPr>
          <p:cNvPr id="3" name="Text Placeholder 2">
            <a:extLst>
              <a:ext uri="{FF2B5EF4-FFF2-40B4-BE49-F238E27FC236}">
                <a16:creationId xmlns:a16="http://schemas.microsoft.com/office/drawing/2014/main" id="{1A74F544-DDD2-49FF-BC02-E85B69DA9236}"/>
              </a:ext>
            </a:extLst>
          </p:cNvPr>
          <p:cNvSpPr>
            <a:spLocks noGrp="1"/>
          </p:cNvSpPr>
          <p:nvPr>
            <p:ph type="body" idx="1"/>
          </p:nvPr>
        </p:nvSpPr>
        <p:spPr>
          <a:xfrm>
            <a:off x="257908" y="1600200"/>
            <a:ext cx="8886092" cy="4967700"/>
          </a:xfrm>
        </p:spPr>
        <p:txBody>
          <a:bodyPr/>
          <a:lstStyle/>
          <a:p>
            <a:pPr marL="38100" indent="0">
              <a:buNone/>
            </a:pPr>
            <a:r>
              <a:rPr lang="en-CA" dirty="0"/>
              <a:t>Efficient means to do more with less. </a:t>
            </a:r>
          </a:p>
          <a:p>
            <a:pPr marL="38100" indent="0">
              <a:buNone/>
            </a:pPr>
            <a:endParaRPr lang="en-CA" dirty="0"/>
          </a:p>
          <a:p>
            <a:pPr marL="38100" indent="0">
              <a:buNone/>
            </a:pPr>
            <a:r>
              <a:rPr lang="en-CA" dirty="0"/>
              <a:t>More efficient structures can support </a:t>
            </a:r>
            <a:r>
              <a:rPr lang="en-CA" b="1" dirty="0"/>
              <a:t>more mass </a:t>
            </a:r>
            <a:r>
              <a:rPr lang="en-CA" dirty="0"/>
              <a:t>compared to the </a:t>
            </a:r>
            <a:r>
              <a:rPr lang="en-CA" b="1" dirty="0"/>
              <a:t>mass of the structure itself</a:t>
            </a:r>
            <a:r>
              <a:rPr lang="en-CA" dirty="0"/>
              <a:t>.</a:t>
            </a:r>
          </a:p>
          <a:p>
            <a:pPr marL="38100" indent="0">
              <a:buNone/>
            </a:pPr>
            <a:endParaRPr lang="en-CA" sz="1050" dirty="0"/>
          </a:p>
          <a:p>
            <a:pPr marL="38100" indent="0">
              <a:buNone/>
            </a:pPr>
            <a:endParaRPr lang="en-CA" sz="1050" dirty="0"/>
          </a:p>
          <a:p>
            <a:pPr marL="38100" indent="0">
              <a:buNone/>
            </a:pPr>
            <a:endParaRPr lang="en-CA" sz="1050" dirty="0"/>
          </a:p>
          <a:p>
            <a:pPr marL="38100" indent="0">
              <a:buNone/>
            </a:pPr>
            <a:endParaRPr lang="en-CA" sz="1050" dirty="0"/>
          </a:p>
          <a:p>
            <a:pPr marL="38100" indent="0">
              <a:buNone/>
            </a:pPr>
            <a:r>
              <a:rPr lang="en-CA" dirty="0"/>
              <a:t>Structural efficiency = </a:t>
            </a:r>
            <a:r>
              <a:rPr lang="en-CA" u="sng" dirty="0"/>
              <a:t>Maximum mass supported</a:t>
            </a:r>
          </a:p>
          <a:p>
            <a:pPr marL="38100" indent="0">
              <a:buNone/>
            </a:pPr>
            <a:r>
              <a:rPr lang="en-CA" dirty="0"/>
              <a:t>					Mass of structure</a:t>
            </a:r>
          </a:p>
          <a:p>
            <a:pPr marL="38100" indent="0">
              <a:buNone/>
            </a:pPr>
            <a:endParaRPr lang="en-CA" dirty="0"/>
          </a:p>
          <a:p>
            <a:pPr marL="38100" indent="0">
              <a:buNone/>
            </a:pPr>
            <a:endParaRPr lang="en-CA" sz="1600" dirty="0"/>
          </a:p>
          <a:p>
            <a:pPr marL="38100" indent="0">
              <a:buNone/>
            </a:pPr>
            <a:r>
              <a:rPr lang="en-CA" dirty="0"/>
              <a:t> </a:t>
            </a:r>
          </a:p>
        </p:txBody>
      </p:sp>
    </p:spTree>
    <p:extLst>
      <p:ext uri="{BB962C8B-B14F-4D97-AF65-F5344CB8AC3E}">
        <p14:creationId xmlns:p14="http://schemas.microsoft.com/office/powerpoint/2010/main" val="47471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9856071A-E357-4A27-BCFB-427625DD6302}"/>
              </a:ext>
            </a:extLst>
          </p:cNvPr>
          <p:cNvSpPr>
            <a:spLocks noGrp="1" noChangeArrowheads="1"/>
          </p:cNvSpPr>
          <p:nvPr>
            <p:ph type="title"/>
          </p:nvPr>
        </p:nvSpPr>
        <p:spPr/>
        <p:txBody>
          <a:bodyPr/>
          <a:lstStyle/>
          <a:p>
            <a:pPr eaLnBrk="1" hangingPunct="1"/>
            <a:r>
              <a:rPr lang="en-US" altLang="en-US" dirty="0"/>
              <a:t>Making Use of Stresses</a:t>
            </a:r>
          </a:p>
        </p:txBody>
      </p:sp>
      <p:sp>
        <p:nvSpPr>
          <p:cNvPr id="90115" name="Rectangle 3">
            <a:extLst>
              <a:ext uri="{FF2B5EF4-FFF2-40B4-BE49-F238E27FC236}">
                <a16:creationId xmlns:a16="http://schemas.microsoft.com/office/drawing/2014/main" id="{68D93CEB-C031-4632-89D7-0DA44E289A87}"/>
              </a:ext>
            </a:extLst>
          </p:cNvPr>
          <p:cNvSpPr>
            <a:spLocks noGrp="1" noChangeArrowheads="1"/>
          </p:cNvSpPr>
          <p:nvPr>
            <p:ph type="body" idx="1"/>
          </p:nvPr>
        </p:nvSpPr>
        <p:spPr/>
        <p:txBody>
          <a:bodyPr/>
          <a:lstStyle/>
          <a:p>
            <a:pPr eaLnBrk="1" hangingPunct="1"/>
            <a:r>
              <a:rPr lang="en-US" altLang="en-US" b="1" u="sng" dirty="0"/>
              <a:t>Twist:</a:t>
            </a:r>
            <a:r>
              <a:rPr lang="en-US" altLang="en-US" dirty="0"/>
              <a:t> Spinning wheels twist cotton or wool fibers so they lock together – making them strong enough to make cloth.</a:t>
            </a:r>
          </a:p>
          <a:p>
            <a:pPr eaLnBrk="1" hangingPunct="1"/>
            <a:r>
              <a:rPr lang="en-US" altLang="en-US" dirty="0"/>
              <a:t>Controlled twisting can also be useful in hair braids, ropes and telecommunication cables.</a:t>
            </a:r>
            <a:endParaRPr lang="en-US" altLang="en-US" b="1" u="sng" dirty="0"/>
          </a:p>
        </p:txBody>
      </p:sp>
      <p:pic>
        <p:nvPicPr>
          <p:cNvPr id="90116" name="Picture 5" descr="polonaise%2520spinning%2520wheel">
            <a:hlinkClick r:id="rId2"/>
            <a:extLst>
              <a:ext uri="{FF2B5EF4-FFF2-40B4-BE49-F238E27FC236}">
                <a16:creationId xmlns:a16="http://schemas.microsoft.com/office/drawing/2014/main" id="{53A6B729-D451-4360-AA2A-057250CC2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800600"/>
            <a:ext cx="1587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7" descr="NP248Cables">
            <a:hlinkClick r:id="rId4"/>
            <a:extLst>
              <a:ext uri="{FF2B5EF4-FFF2-40B4-BE49-F238E27FC236}">
                <a16:creationId xmlns:a16="http://schemas.microsoft.com/office/drawing/2014/main" id="{6CB99F8F-0E0B-40D2-9774-CCD77192F9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800600"/>
            <a:ext cx="28194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Text Box 8">
            <a:extLst>
              <a:ext uri="{FF2B5EF4-FFF2-40B4-BE49-F238E27FC236}">
                <a16:creationId xmlns:a16="http://schemas.microsoft.com/office/drawing/2014/main" id="{A3135E95-680E-4F41-8FA8-8A52BEE6AE6B}"/>
              </a:ext>
            </a:extLst>
          </p:cNvPr>
          <p:cNvSpPr txBox="1">
            <a:spLocks noChangeArrowheads="1"/>
          </p:cNvSpPr>
          <p:nvPr/>
        </p:nvSpPr>
        <p:spPr bwMode="auto">
          <a:xfrm>
            <a:off x="381000" y="4953000"/>
            <a:ext cx="1981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200">
                <a:hlinkClick r:id="rId6"/>
              </a:rPr>
              <a:t>http://www.youtube.com/watch?v=yrrJLAXwUBU</a:t>
            </a:r>
            <a:endParaRPr lang="en-US" altLang="en-US" sz="1200"/>
          </a:p>
          <a:p>
            <a:pPr eaLnBrk="1" hangingPunct="1">
              <a:spcBef>
                <a:spcPct val="50000"/>
              </a:spcBef>
            </a:pPr>
            <a:endParaRPr lang="en-US" altLang="en-US" sz="1200"/>
          </a:p>
          <a:p>
            <a:pPr eaLnBrk="1" hangingPunct="1">
              <a:spcBef>
                <a:spcPct val="50000"/>
              </a:spcBef>
            </a:pPr>
            <a:r>
              <a:rPr lang="en-US" altLang="en-US" sz="1200">
                <a:hlinkClick r:id="rId7"/>
              </a:rPr>
              <a:t>http://www.youtube.com/watch?v=uejRaFfrOZg&amp;feature=related</a:t>
            </a:r>
            <a:endParaRPr lang="en-US" altLang="en-US" sz="1200"/>
          </a:p>
          <a:p>
            <a:pPr eaLnBrk="1" hangingPunct="1">
              <a:spcBef>
                <a:spcPct val="50000"/>
              </a:spcBef>
            </a:pPr>
            <a:r>
              <a:rPr lang="en-US" altLang="en-US" sz="1200">
                <a:hlinkClick r:id="rId8"/>
              </a:rPr>
              <a:t>http://www.youtube.com/watch?v=kKXca2l0RPo&amp;feature=related</a:t>
            </a:r>
            <a:endParaRPr lang="en-US" altLang="en-US" sz="1200"/>
          </a:p>
          <a:p>
            <a:pPr eaLnBrk="1" hangingPunct="1">
              <a:spcBef>
                <a:spcPct val="50000"/>
              </a:spcBef>
            </a:pPr>
            <a:endParaRPr lang="en-US" altLang="en-US"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4993-CA70-4AE3-9FBA-8359BE4B6E4A}"/>
              </a:ext>
            </a:extLst>
          </p:cNvPr>
          <p:cNvSpPr>
            <a:spLocks noGrp="1"/>
          </p:cNvSpPr>
          <p:nvPr>
            <p:ph type="title"/>
          </p:nvPr>
        </p:nvSpPr>
        <p:spPr/>
        <p:txBody>
          <a:bodyPr/>
          <a:lstStyle/>
          <a:p>
            <a:r>
              <a:rPr lang="en-CA" dirty="0"/>
              <a:t>Structural Fatigue Poster Project</a:t>
            </a:r>
          </a:p>
        </p:txBody>
      </p:sp>
      <p:sp>
        <p:nvSpPr>
          <p:cNvPr id="3" name="Text Placeholder 2">
            <a:extLst>
              <a:ext uri="{FF2B5EF4-FFF2-40B4-BE49-F238E27FC236}">
                <a16:creationId xmlns:a16="http://schemas.microsoft.com/office/drawing/2014/main" id="{3BDD661B-039B-4590-9794-3226208C0F77}"/>
              </a:ext>
            </a:extLst>
          </p:cNvPr>
          <p:cNvSpPr>
            <a:spLocks noGrp="1"/>
          </p:cNvSpPr>
          <p:nvPr>
            <p:ph type="body" idx="1"/>
          </p:nvPr>
        </p:nvSpPr>
        <p:spPr>
          <a:xfrm>
            <a:off x="457200" y="1600200"/>
            <a:ext cx="8229600" cy="5257800"/>
          </a:xfrm>
        </p:spPr>
        <p:txBody>
          <a:bodyPr/>
          <a:lstStyle/>
          <a:p>
            <a:pPr marL="38100" indent="0">
              <a:buNone/>
            </a:pPr>
            <a:r>
              <a:rPr lang="en-CA" dirty="0"/>
              <a:t>• research to find a </a:t>
            </a:r>
            <a:r>
              <a:rPr lang="en-CA" b="1" i="1" dirty="0"/>
              <a:t>unique</a:t>
            </a:r>
            <a:r>
              <a:rPr lang="en-CA" dirty="0"/>
              <a:t> example of a structure that shows signs of </a:t>
            </a:r>
            <a:r>
              <a:rPr lang="en-CA" b="1" dirty="0"/>
              <a:t>structural fatigue and/or failure</a:t>
            </a:r>
          </a:p>
          <a:p>
            <a:pPr marL="38100" indent="0">
              <a:buNone/>
            </a:pPr>
            <a:endParaRPr lang="en-CA" sz="1000" b="1" dirty="0"/>
          </a:p>
          <a:p>
            <a:pPr marL="38100" indent="0">
              <a:buNone/>
            </a:pPr>
            <a:r>
              <a:rPr lang="en-CA" dirty="0"/>
              <a:t>• identify the </a:t>
            </a:r>
            <a:r>
              <a:rPr lang="en-CA" b="1" dirty="0"/>
              <a:t>internal and external </a:t>
            </a:r>
            <a:r>
              <a:rPr lang="en-CA" dirty="0"/>
              <a:t>forces adding to the structural stress causing fatigue or failure, and </a:t>
            </a:r>
            <a:r>
              <a:rPr lang="en-CA" b="1" dirty="0"/>
              <a:t>explain what happened (5 w’s, timeline, evidence, changes made)</a:t>
            </a:r>
          </a:p>
          <a:p>
            <a:pPr marL="38100" indent="0">
              <a:buNone/>
            </a:pPr>
            <a:endParaRPr lang="en-CA" sz="300" b="1" dirty="0"/>
          </a:p>
          <a:p>
            <a:pPr marL="38100" indent="0">
              <a:buNone/>
            </a:pPr>
            <a:r>
              <a:rPr lang="en-CA" dirty="0"/>
              <a:t>• present their information in a </a:t>
            </a:r>
            <a:r>
              <a:rPr lang="en-CA" b="1" dirty="0"/>
              <a:t>labelled poster </a:t>
            </a:r>
            <a:r>
              <a:rPr lang="en-CA" dirty="0"/>
              <a:t>to be displayed in a gallery or bulletin board display</a:t>
            </a:r>
          </a:p>
          <a:p>
            <a:pPr marL="38100" indent="0">
              <a:buNone/>
            </a:pPr>
            <a:endParaRPr lang="en-CA" dirty="0"/>
          </a:p>
        </p:txBody>
      </p:sp>
    </p:spTree>
    <p:extLst>
      <p:ext uri="{BB962C8B-B14F-4D97-AF65-F5344CB8AC3E}">
        <p14:creationId xmlns:p14="http://schemas.microsoft.com/office/powerpoint/2010/main" val="2042586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64510-1B8A-4F7E-A735-9B548464585A}"/>
              </a:ext>
            </a:extLst>
          </p:cNvPr>
          <p:cNvSpPr>
            <a:spLocks noGrp="1"/>
          </p:cNvSpPr>
          <p:nvPr>
            <p:ph type="title"/>
          </p:nvPr>
        </p:nvSpPr>
        <p:spPr/>
        <p:txBody>
          <a:bodyPr/>
          <a:lstStyle/>
          <a:p>
            <a:r>
              <a:rPr lang="en" dirty="0"/>
              <a:t>Structural Components </a:t>
            </a:r>
            <a:endParaRPr lang="en-CA" dirty="0"/>
          </a:p>
        </p:txBody>
      </p:sp>
      <p:sp>
        <p:nvSpPr>
          <p:cNvPr id="3" name="Text Placeholder 2">
            <a:extLst>
              <a:ext uri="{FF2B5EF4-FFF2-40B4-BE49-F238E27FC236}">
                <a16:creationId xmlns:a16="http://schemas.microsoft.com/office/drawing/2014/main" id="{793C2227-31CA-4CB7-8CED-866B0722BD08}"/>
              </a:ext>
            </a:extLst>
          </p:cNvPr>
          <p:cNvSpPr>
            <a:spLocks noGrp="1"/>
          </p:cNvSpPr>
          <p:nvPr>
            <p:ph type="body" idx="1"/>
          </p:nvPr>
        </p:nvSpPr>
        <p:spPr/>
        <p:txBody>
          <a:bodyPr/>
          <a:lstStyle/>
          <a:p>
            <a:r>
              <a:rPr lang="en-CA" dirty="0"/>
              <a:t>Structures can be simple and made from one piece (or component), or may be more complex with many pieces joined together. </a:t>
            </a:r>
          </a:p>
          <a:p>
            <a:pPr marL="38100" indent="0">
              <a:buNone/>
            </a:pPr>
            <a:endParaRPr lang="en-CA" dirty="0"/>
          </a:p>
          <a:p>
            <a:r>
              <a:rPr lang="en-CA" dirty="0"/>
              <a:t>Complete the chart in your notes by drawing a picture or example of each of the different components listed, and a brief description.</a:t>
            </a:r>
          </a:p>
        </p:txBody>
      </p:sp>
    </p:spTree>
    <p:extLst>
      <p:ext uri="{BB962C8B-B14F-4D97-AF65-F5344CB8AC3E}">
        <p14:creationId xmlns:p14="http://schemas.microsoft.com/office/powerpoint/2010/main" val="2873950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Structural Components - ARCH</a:t>
            </a:r>
            <a:endParaRPr dirty="0"/>
          </a:p>
        </p:txBody>
      </p:sp>
      <p:sp>
        <p:nvSpPr>
          <p:cNvPr id="38" name="Google Shape;38;p8"/>
          <p:cNvSpPr txBox="1">
            <a:spLocks noGrp="1"/>
          </p:cNvSpPr>
          <p:nvPr>
            <p:ph type="body" idx="1"/>
          </p:nvPr>
        </p:nvSpPr>
        <p:spPr>
          <a:xfrm>
            <a:off x="457200" y="1600200"/>
            <a:ext cx="8229600" cy="1556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Common in many structures including bridges.  Strong because the force of the load is spread out across the arch to the foundation.</a:t>
            </a:r>
            <a:endParaRPr/>
          </a:p>
        </p:txBody>
      </p:sp>
      <p:pic>
        <p:nvPicPr>
          <p:cNvPr id="39" name="Google Shape;39;p8"/>
          <p:cNvPicPr preferRelativeResize="0"/>
          <p:nvPr/>
        </p:nvPicPr>
        <p:blipFill>
          <a:blip r:embed="rId3">
            <a:alphaModFix/>
          </a:blip>
          <a:stretch>
            <a:fillRect/>
          </a:stretch>
        </p:blipFill>
        <p:spPr>
          <a:xfrm>
            <a:off x="4407500" y="3241026"/>
            <a:ext cx="2653620" cy="1389479"/>
          </a:xfrm>
          <a:prstGeom prst="rect">
            <a:avLst/>
          </a:prstGeom>
          <a:noFill/>
          <a:ln>
            <a:noFill/>
          </a:ln>
        </p:spPr>
      </p:pic>
      <p:pic>
        <p:nvPicPr>
          <p:cNvPr id="40" name="Google Shape;40;p8"/>
          <p:cNvPicPr preferRelativeResize="0"/>
          <p:nvPr/>
        </p:nvPicPr>
        <p:blipFill>
          <a:blip r:embed="rId4">
            <a:alphaModFix/>
          </a:blip>
          <a:stretch>
            <a:fillRect/>
          </a:stretch>
        </p:blipFill>
        <p:spPr>
          <a:xfrm>
            <a:off x="364448" y="3265732"/>
            <a:ext cx="1988872" cy="1313319"/>
          </a:xfrm>
          <a:prstGeom prst="rect">
            <a:avLst/>
          </a:prstGeom>
          <a:noFill/>
          <a:ln>
            <a:noFill/>
          </a:ln>
        </p:spPr>
      </p:pic>
      <p:pic>
        <p:nvPicPr>
          <p:cNvPr id="41" name="Google Shape;41;p8"/>
          <p:cNvPicPr preferRelativeResize="0"/>
          <p:nvPr/>
        </p:nvPicPr>
        <p:blipFill>
          <a:blip r:embed="rId5">
            <a:alphaModFix/>
          </a:blip>
          <a:stretch>
            <a:fillRect/>
          </a:stretch>
        </p:blipFill>
        <p:spPr>
          <a:xfrm>
            <a:off x="4802944" y="4869065"/>
            <a:ext cx="1988875" cy="1367495"/>
          </a:xfrm>
          <a:prstGeom prst="rect">
            <a:avLst/>
          </a:prstGeom>
          <a:noFill/>
          <a:ln>
            <a:noFill/>
          </a:ln>
        </p:spPr>
      </p:pic>
      <p:pic>
        <p:nvPicPr>
          <p:cNvPr id="42" name="Google Shape;42;p8"/>
          <p:cNvPicPr preferRelativeResize="0"/>
          <p:nvPr/>
        </p:nvPicPr>
        <p:blipFill>
          <a:blip r:embed="rId6">
            <a:alphaModFix/>
          </a:blip>
          <a:stretch>
            <a:fillRect/>
          </a:stretch>
        </p:blipFill>
        <p:spPr>
          <a:xfrm>
            <a:off x="6949150" y="3276951"/>
            <a:ext cx="1830402" cy="2941285"/>
          </a:xfrm>
          <a:prstGeom prst="rect">
            <a:avLst/>
          </a:prstGeom>
          <a:noFill/>
          <a:ln>
            <a:noFill/>
          </a:ln>
        </p:spPr>
      </p:pic>
      <p:pic>
        <p:nvPicPr>
          <p:cNvPr id="43" name="Google Shape;43;p8"/>
          <p:cNvPicPr preferRelativeResize="0"/>
          <p:nvPr/>
        </p:nvPicPr>
        <p:blipFill>
          <a:blip r:embed="rId7">
            <a:alphaModFix/>
          </a:blip>
          <a:stretch>
            <a:fillRect/>
          </a:stretch>
        </p:blipFill>
        <p:spPr>
          <a:xfrm>
            <a:off x="2585286" y="3276951"/>
            <a:ext cx="2049297" cy="3255563"/>
          </a:xfrm>
          <a:prstGeom prst="rect">
            <a:avLst/>
          </a:prstGeom>
          <a:noFill/>
          <a:ln>
            <a:noFill/>
          </a:ln>
        </p:spPr>
      </p:pic>
      <p:pic>
        <p:nvPicPr>
          <p:cNvPr id="44" name="Google Shape;44;p8" descr="Download/DVD: http://hilaroad.com/video/  &#10;An arch is a structure commonly used in bridges and buildings. This video presents examples of the arch as a structural unit and introduces the concepts of compression and tension. Provides support for the structures and mechanism unit of grade 6 to 8 science programs. Check our website for more projects: http://hilaroad.com/projects" title="Structures - The Arch">
            <a:hlinkClick r:id="rId8"/>
          </p:cNvPr>
          <p:cNvPicPr preferRelativeResize="0"/>
          <p:nvPr/>
        </p:nvPicPr>
        <p:blipFill>
          <a:blip r:embed="rId9">
            <a:alphaModFix/>
          </a:blip>
          <a:stretch>
            <a:fillRect/>
          </a:stretch>
        </p:blipFill>
        <p:spPr>
          <a:xfrm>
            <a:off x="88500" y="4630500"/>
            <a:ext cx="2459525" cy="18446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p:tgtEl>
                                          <p:spTgt spid="3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9"/>
          <p:cNvSpPr txBox="1">
            <a:spLocks noGrp="1"/>
          </p:cNvSpPr>
          <p:nvPr>
            <p:ph type="body" idx="1"/>
          </p:nvPr>
        </p:nvSpPr>
        <p:spPr>
          <a:xfrm>
            <a:off x="457200" y="1600200"/>
            <a:ext cx="8229600" cy="2225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Flat, </a:t>
            </a:r>
            <a:r>
              <a:rPr lang="en" b="1" dirty="0"/>
              <a:t>horizontal </a:t>
            </a:r>
            <a:r>
              <a:rPr lang="en" dirty="0"/>
              <a:t>structure supported at each end.</a:t>
            </a:r>
          </a:p>
          <a:p>
            <a:pPr marL="0" lvl="0" indent="0" algn="l" rtl="0">
              <a:spcBef>
                <a:spcPts val="600"/>
              </a:spcBef>
              <a:spcAft>
                <a:spcPts val="0"/>
              </a:spcAft>
              <a:buNone/>
            </a:pPr>
            <a:endParaRPr dirty="0"/>
          </a:p>
          <a:p>
            <a:pPr marL="0" lvl="0" indent="0" algn="l" rtl="0">
              <a:spcBef>
                <a:spcPts val="600"/>
              </a:spcBef>
              <a:spcAft>
                <a:spcPts val="0"/>
              </a:spcAft>
              <a:buNone/>
            </a:pPr>
            <a:r>
              <a:rPr lang="en" dirty="0"/>
              <a:t>Many will break when force is applied to the middle, so other shapes of beams have been developed.</a:t>
            </a:r>
            <a:endParaRPr dirty="0"/>
          </a:p>
        </p:txBody>
      </p:sp>
      <p:sp>
        <p:nvSpPr>
          <p:cNvPr id="50" name="Google Shape;50;p9"/>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Structural Components - BEAMS</a:t>
            </a:r>
            <a:endParaRPr dirty="0"/>
          </a:p>
        </p:txBody>
      </p:sp>
      <p:pic>
        <p:nvPicPr>
          <p:cNvPr id="51" name="Google Shape;51;p9"/>
          <p:cNvPicPr preferRelativeResize="0"/>
          <p:nvPr/>
        </p:nvPicPr>
        <p:blipFill>
          <a:blip r:embed="rId3">
            <a:alphaModFix/>
          </a:blip>
          <a:stretch>
            <a:fillRect/>
          </a:stretch>
        </p:blipFill>
        <p:spPr>
          <a:xfrm>
            <a:off x="457200" y="4841978"/>
            <a:ext cx="2422446" cy="1614239"/>
          </a:xfrm>
          <a:prstGeom prst="rect">
            <a:avLst/>
          </a:prstGeom>
          <a:noFill/>
          <a:ln>
            <a:noFill/>
          </a:ln>
        </p:spPr>
      </p:pic>
      <p:pic>
        <p:nvPicPr>
          <p:cNvPr id="52" name="Google Shape;52;p9"/>
          <p:cNvPicPr preferRelativeResize="0"/>
          <p:nvPr/>
        </p:nvPicPr>
        <p:blipFill>
          <a:blip r:embed="rId4">
            <a:alphaModFix/>
          </a:blip>
          <a:stretch>
            <a:fillRect/>
          </a:stretch>
        </p:blipFill>
        <p:spPr>
          <a:xfrm>
            <a:off x="3259563" y="4959908"/>
            <a:ext cx="2655219" cy="1378378"/>
          </a:xfrm>
          <a:prstGeom prst="rect">
            <a:avLst/>
          </a:prstGeom>
          <a:noFill/>
          <a:ln>
            <a:noFill/>
          </a:ln>
        </p:spPr>
      </p:pic>
      <p:pic>
        <p:nvPicPr>
          <p:cNvPr id="54" name="Google Shape;54;p9"/>
          <p:cNvPicPr preferRelativeResize="0"/>
          <p:nvPr/>
        </p:nvPicPr>
        <p:blipFill>
          <a:blip r:embed="rId5">
            <a:alphaModFix/>
          </a:blip>
          <a:stretch>
            <a:fillRect/>
          </a:stretch>
        </p:blipFill>
        <p:spPr>
          <a:xfrm>
            <a:off x="6403521" y="4936675"/>
            <a:ext cx="1897300" cy="14248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 calcmode="lin" valueType="num">
                                      <p:cBhvr additive="base">
                                        <p:cTn id="7" dur="1000"/>
                                        <p:tgtEl>
                                          <p:spTgt spid="4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9">
                                            <p:txEl>
                                              <p:pRg st="2" end="2"/>
                                            </p:txEl>
                                          </p:spTgt>
                                        </p:tgtEl>
                                        <p:attrNameLst>
                                          <p:attrName>style.visibility</p:attrName>
                                        </p:attrNameLst>
                                      </p:cBhvr>
                                      <p:to>
                                        <p:strVal val="visible"/>
                                      </p:to>
                                    </p:set>
                                    <p:anim calcmode="lin" valueType="num">
                                      <p:cBhvr additive="base">
                                        <p:cTn id="12" dur="1000"/>
                                        <p:tgtEl>
                                          <p:spTgt spid="49">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Types of Beams</a:t>
            </a:r>
            <a:endParaRPr/>
          </a:p>
        </p:txBody>
      </p:sp>
      <p:pic>
        <p:nvPicPr>
          <p:cNvPr id="60" name="Google Shape;60;p10"/>
          <p:cNvPicPr preferRelativeResize="0"/>
          <p:nvPr/>
        </p:nvPicPr>
        <p:blipFill>
          <a:blip r:embed="rId3">
            <a:alphaModFix/>
          </a:blip>
          <a:stretch>
            <a:fillRect/>
          </a:stretch>
        </p:blipFill>
        <p:spPr>
          <a:xfrm>
            <a:off x="275500" y="1666201"/>
            <a:ext cx="2025692" cy="1323350"/>
          </a:xfrm>
          <a:prstGeom prst="rect">
            <a:avLst/>
          </a:prstGeom>
          <a:noFill/>
          <a:ln>
            <a:noFill/>
          </a:ln>
        </p:spPr>
      </p:pic>
      <p:pic>
        <p:nvPicPr>
          <p:cNvPr id="61" name="Google Shape;61;p10"/>
          <p:cNvPicPr preferRelativeResize="0"/>
          <p:nvPr/>
        </p:nvPicPr>
        <p:blipFill>
          <a:blip r:embed="rId4">
            <a:alphaModFix/>
          </a:blip>
          <a:stretch>
            <a:fillRect/>
          </a:stretch>
        </p:blipFill>
        <p:spPr>
          <a:xfrm>
            <a:off x="457200" y="5079759"/>
            <a:ext cx="2070936" cy="1386081"/>
          </a:xfrm>
          <a:prstGeom prst="rect">
            <a:avLst/>
          </a:prstGeom>
          <a:noFill/>
          <a:ln>
            <a:noFill/>
          </a:ln>
        </p:spPr>
      </p:pic>
      <p:pic>
        <p:nvPicPr>
          <p:cNvPr id="62" name="Google Shape;62;p10"/>
          <p:cNvPicPr preferRelativeResize="0"/>
          <p:nvPr/>
        </p:nvPicPr>
        <p:blipFill>
          <a:blip r:embed="rId5">
            <a:alphaModFix/>
          </a:blip>
          <a:stretch>
            <a:fillRect/>
          </a:stretch>
        </p:blipFill>
        <p:spPr>
          <a:xfrm>
            <a:off x="2846475" y="5018474"/>
            <a:ext cx="2991357" cy="1508651"/>
          </a:xfrm>
          <a:prstGeom prst="rect">
            <a:avLst/>
          </a:prstGeom>
          <a:noFill/>
          <a:ln>
            <a:noFill/>
          </a:ln>
        </p:spPr>
      </p:pic>
      <p:pic>
        <p:nvPicPr>
          <p:cNvPr id="63" name="Google Shape;63;p10"/>
          <p:cNvPicPr preferRelativeResize="0"/>
          <p:nvPr/>
        </p:nvPicPr>
        <p:blipFill>
          <a:blip r:embed="rId6">
            <a:alphaModFix/>
          </a:blip>
          <a:stretch>
            <a:fillRect/>
          </a:stretch>
        </p:blipFill>
        <p:spPr>
          <a:xfrm>
            <a:off x="481261" y="3211501"/>
            <a:ext cx="2022814" cy="1391049"/>
          </a:xfrm>
          <a:prstGeom prst="rect">
            <a:avLst/>
          </a:prstGeom>
          <a:noFill/>
          <a:ln>
            <a:noFill/>
          </a:ln>
        </p:spPr>
      </p:pic>
      <p:pic>
        <p:nvPicPr>
          <p:cNvPr id="64" name="Google Shape;64;p10"/>
          <p:cNvPicPr preferRelativeResize="0"/>
          <p:nvPr/>
        </p:nvPicPr>
        <p:blipFill>
          <a:blip r:embed="rId7">
            <a:alphaModFix/>
          </a:blip>
          <a:stretch>
            <a:fillRect/>
          </a:stretch>
        </p:blipFill>
        <p:spPr>
          <a:xfrm>
            <a:off x="6369725" y="3987951"/>
            <a:ext cx="1768129" cy="2477889"/>
          </a:xfrm>
          <a:prstGeom prst="rect">
            <a:avLst/>
          </a:prstGeom>
          <a:noFill/>
          <a:ln>
            <a:noFill/>
          </a:ln>
        </p:spPr>
      </p:pic>
      <p:sp>
        <p:nvSpPr>
          <p:cNvPr id="65" name="Google Shape;65;p10"/>
          <p:cNvSpPr txBox="1"/>
          <p:nvPr/>
        </p:nvSpPr>
        <p:spPr>
          <a:xfrm>
            <a:off x="2846475" y="1819775"/>
            <a:ext cx="5700000" cy="188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I-beams and hollow beams can usually hold up under the same amount of force, but require much less material to build.</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b="1" i="1"/>
              <a:t>Why would this be a good thing?</a:t>
            </a:r>
            <a:endParaRPr sz="24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 calcmode="lin" valueType="num">
                                      <p:cBhvr additive="base">
                                        <p:cTn id="7" dur="1000"/>
                                        <p:tgtEl>
                                          <p:spTgt spid="6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5">
                                            <p:txEl>
                                              <p:pRg st="1" end="1"/>
                                            </p:txEl>
                                          </p:spTgt>
                                        </p:tgtEl>
                                        <p:attrNameLst>
                                          <p:attrName>style.visibility</p:attrName>
                                        </p:attrNameLst>
                                      </p:cBhvr>
                                      <p:to>
                                        <p:strVal val="visible"/>
                                      </p:to>
                                    </p:set>
                                    <p:anim calcmode="lin" valueType="num">
                                      <p:cBhvr additive="base">
                                        <p:cTn id="12" dur="1000"/>
                                        <p:tgtEl>
                                          <p:spTgt spid="6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5">
                                            <p:txEl>
                                              <p:pRg st="2" end="2"/>
                                            </p:txEl>
                                          </p:spTgt>
                                        </p:tgtEl>
                                        <p:attrNameLst>
                                          <p:attrName>style.visibility</p:attrName>
                                        </p:attrNameLst>
                                      </p:cBhvr>
                                      <p:to>
                                        <p:strVal val="visible"/>
                                      </p:to>
                                    </p:set>
                                    <p:anim calcmode="lin" valueType="num">
                                      <p:cBhvr additive="base">
                                        <p:cTn id="17" dur="1000"/>
                                        <p:tgtEl>
                                          <p:spTgt spid="65">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10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10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10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0EB0-DE73-48DA-84F1-9EE39FE1F0FC}"/>
              </a:ext>
            </a:extLst>
          </p:cNvPr>
          <p:cNvSpPr>
            <a:spLocks noGrp="1"/>
          </p:cNvSpPr>
          <p:nvPr>
            <p:ph type="title"/>
          </p:nvPr>
        </p:nvSpPr>
        <p:spPr/>
        <p:txBody>
          <a:bodyPr/>
          <a:lstStyle/>
          <a:p>
            <a:r>
              <a:rPr lang="en" dirty="0"/>
              <a:t>Structural Components - C</a:t>
            </a:r>
            <a:r>
              <a:rPr lang="en-CA" dirty="0"/>
              <a:t>OLUMNS</a:t>
            </a:r>
          </a:p>
        </p:txBody>
      </p:sp>
      <p:sp>
        <p:nvSpPr>
          <p:cNvPr id="3" name="Text Placeholder 2">
            <a:extLst>
              <a:ext uri="{FF2B5EF4-FFF2-40B4-BE49-F238E27FC236}">
                <a16:creationId xmlns:a16="http://schemas.microsoft.com/office/drawing/2014/main" id="{1C915BEE-521E-4813-8F83-BADC2112AF65}"/>
              </a:ext>
            </a:extLst>
          </p:cNvPr>
          <p:cNvSpPr>
            <a:spLocks noGrp="1"/>
          </p:cNvSpPr>
          <p:nvPr>
            <p:ph type="body" idx="1"/>
          </p:nvPr>
        </p:nvSpPr>
        <p:spPr/>
        <p:txBody>
          <a:bodyPr/>
          <a:lstStyle/>
          <a:p>
            <a:pPr marL="38100" indent="0">
              <a:buNone/>
            </a:pPr>
            <a:r>
              <a:rPr lang="en-CA" b="1" dirty="0"/>
              <a:t>Vertical</a:t>
            </a:r>
            <a:r>
              <a:rPr lang="en-CA" dirty="0"/>
              <a:t> supports for floor/roof beams, and the columns of the floor above. </a:t>
            </a:r>
          </a:p>
          <a:p>
            <a:pPr marL="38100" indent="0">
              <a:buNone/>
            </a:pPr>
            <a:endParaRPr lang="en-CA" dirty="0"/>
          </a:p>
          <a:p>
            <a:pPr marL="38100" indent="0">
              <a:buNone/>
            </a:pPr>
            <a:r>
              <a:rPr lang="en-CA" dirty="0"/>
              <a:t>The columns at the bottom floor of a tall building must carry the accumulative weight of all the floors above. This is why the location of columns ideally should be consistent throughout all floors.</a:t>
            </a:r>
          </a:p>
        </p:txBody>
      </p:sp>
      <p:pic>
        <p:nvPicPr>
          <p:cNvPr id="4" name="Picture 3">
            <a:extLst>
              <a:ext uri="{FF2B5EF4-FFF2-40B4-BE49-F238E27FC236}">
                <a16:creationId xmlns:a16="http://schemas.microsoft.com/office/drawing/2014/main" id="{D55FC2DA-2FED-4D25-825E-E654DA8E49EF}"/>
              </a:ext>
            </a:extLst>
          </p:cNvPr>
          <p:cNvPicPr>
            <a:picLocks noChangeAspect="1"/>
          </p:cNvPicPr>
          <p:nvPr/>
        </p:nvPicPr>
        <p:blipFill>
          <a:blip r:embed="rId2"/>
          <a:stretch>
            <a:fillRect/>
          </a:stretch>
        </p:blipFill>
        <p:spPr>
          <a:xfrm>
            <a:off x="6400602" y="5144876"/>
            <a:ext cx="2286198" cy="1713124"/>
          </a:xfrm>
          <a:prstGeom prst="rect">
            <a:avLst/>
          </a:prstGeom>
        </p:spPr>
      </p:pic>
    </p:spTree>
    <p:extLst>
      <p:ext uri="{BB962C8B-B14F-4D97-AF65-F5344CB8AC3E}">
        <p14:creationId xmlns:p14="http://schemas.microsoft.com/office/powerpoint/2010/main" val="399241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8AC1-7E9D-4934-9E7A-1E433219E060}"/>
              </a:ext>
            </a:extLst>
          </p:cNvPr>
          <p:cNvSpPr>
            <a:spLocks noGrp="1"/>
          </p:cNvSpPr>
          <p:nvPr>
            <p:ph type="title"/>
          </p:nvPr>
        </p:nvSpPr>
        <p:spPr/>
        <p:txBody>
          <a:bodyPr/>
          <a:lstStyle/>
          <a:p>
            <a:r>
              <a:rPr lang="en-CA" dirty="0"/>
              <a:t>Types of Columns</a:t>
            </a:r>
          </a:p>
        </p:txBody>
      </p:sp>
      <p:sp>
        <p:nvSpPr>
          <p:cNvPr id="3" name="Text Placeholder 2">
            <a:extLst>
              <a:ext uri="{FF2B5EF4-FFF2-40B4-BE49-F238E27FC236}">
                <a16:creationId xmlns:a16="http://schemas.microsoft.com/office/drawing/2014/main" id="{0343FC54-EDCB-48D4-BCC8-8E1C34EA13F0}"/>
              </a:ext>
            </a:extLst>
          </p:cNvPr>
          <p:cNvSpPr>
            <a:spLocks noGrp="1"/>
          </p:cNvSpPr>
          <p:nvPr>
            <p:ph type="body" idx="1"/>
          </p:nvPr>
        </p:nvSpPr>
        <p:spPr/>
        <p:txBody>
          <a:bodyPr/>
          <a:lstStyle/>
          <a:p>
            <a:r>
              <a:rPr lang="en-CA" dirty="0"/>
              <a:t>Rectangular Prisms</a:t>
            </a:r>
          </a:p>
          <a:p>
            <a:r>
              <a:rPr lang="en-CA" dirty="0"/>
              <a:t>Cylinders</a:t>
            </a:r>
          </a:p>
          <a:p>
            <a:r>
              <a:rPr lang="en-CA" i="1" dirty="0" err="1"/>
              <a:t>Butresses</a:t>
            </a:r>
            <a:endParaRPr lang="en-CA" i="1" dirty="0"/>
          </a:p>
          <a:p>
            <a:pPr marL="38100" indent="0">
              <a:buNone/>
            </a:pPr>
            <a:endParaRPr lang="en-CA" dirty="0"/>
          </a:p>
          <a:p>
            <a:pPr marL="38100" indent="0">
              <a:buNone/>
            </a:pPr>
            <a:r>
              <a:rPr lang="en-CA" dirty="0"/>
              <a:t>Materials must hold up under</a:t>
            </a:r>
          </a:p>
          <a:p>
            <a:pPr marL="38100" indent="0">
              <a:buNone/>
            </a:pPr>
            <a:r>
              <a:rPr lang="en-CA" dirty="0"/>
              <a:t>Large compressive forces.</a:t>
            </a:r>
          </a:p>
          <a:p>
            <a:pPr marL="38100" indent="0">
              <a:buNone/>
            </a:pPr>
            <a:endParaRPr lang="en-CA" dirty="0"/>
          </a:p>
          <a:p>
            <a:pPr marL="38100" indent="0">
              <a:buNone/>
            </a:pPr>
            <a:r>
              <a:rPr lang="en-CA" dirty="0"/>
              <a:t>The more columns, the more</a:t>
            </a:r>
          </a:p>
          <a:p>
            <a:pPr marL="38100" indent="0">
              <a:buNone/>
            </a:pPr>
            <a:r>
              <a:rPr lang="en-CA" dirty="0"/>
              <a:t>you can spread out the force. </a:t>
            </a:r>
          </a:p>
        </p:txBody>
      </p:sp>
      <p:pic>
        <p:nvPicPr>
          <p:cNvPr id="4" name="Picture 3">
            <a:extLst>
              <a:ext uri="{FF2B5EF4-FFF2-40B4-BE49-F238E27FC236}">
                <a16:creationId xmlns:a16="http://schemas.microsoft.com/office/drawing/2014/main" id="{4BDBD920-69CF-4602-84E5-FF8F77D3B8D3}"/>
              </a:ext>
            </a:extLst>
          </p:cNvPr>
          <p:cNvPicPr>
            <a:picLocks noChangeAspect="1"/>
          </p:cNvPicPr>
          <p:nvPr/>
        </p:nvPicPr>
        <p:blipFill>
          <a:blip r:embed="rId2"/>
          <a:stretch>
            <a:fillRect/>
          </a:stretch>
        </p:blipFill>
        <p:spPr>
          <a:xfrm>
            <a:off x="5764368" y="2956513"/>
            <a:ext cx="2639158" cy="3976896"/>
          </a:xfrm>
          <a:prstGeom prst="rect">
            <a:avLst/>
          </a:prstGeom>
        </p:spPr>
      </p:pic>
      <p:pic>
        <p:nvPicPr>
          <p:cNvPr id="5" name="Google Shape;61;p10">
            <a:extLst>
              <a:ext uri="{FF2B5EF4-FFF2-40B4-BE49-F238E27FC236}">
                <a16:creationId xmlns:a16="http://schemas.microsoft.com/office/drawing/2014/main" id="{CE06E846-E8AE-4804-A209-907DBB002926}"/>
              </a:ext>
            </a:extLst>
          </p:cNvPr>
          <p:cNvPicPr preferRelativeResize="0"/>
          <p:nvPr/>
        </p:nvPicPr>
        <p:blipFill>
          <a:blip r:embed="rId3">
            <a:alphaModFix/>
          </a:blip>
          <a:stretch>
            <a:fillRect/>
          </a:stretch>
        </p:blipFill>
        <p:spPr>
          <a:xfrm>
            <a:off x="4977005" y="290100"/>
            <a:ext cx="4870379" cy="2944671"/>
          </a:xfrm>
          <a:prstGeom prst="rect">
            <a:avLst/>
          </a:prstGeom>
          <a:noFill/>
          <a:ln>
            <a:noFill/>
          </a:ln>
        </p:spPr>
      </p:pic>
    </p:spTree>
    <p:extLst>
      <p:ext uri="{BB962C8B-B14F-4D97-AF65-F5344CB8AC3E}">
        <p14:creationId xmlns:p14="http://schemas.microsoft.com/office/powerpoint/2010/main" val="19227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754C650-1C75-4B39-888B-EC5E3B05F7E5}"/>
              </a:ext>
            </a:extLst>
          </p:cNvPr>
          <p:cNvSpPr>
            <a:spLocks noGrp="1" noChangeArrowheads="1"/>
          </p:cNvSpPr>
          <p:nvPr>
            <p:ph type="title"/>
          </p:nvPr>
        </p:nvSpPr>
        <p:spPr/>
        <p:txBody>
          <a:bodyPr/>
          <a:lstStyle/>
          <a:p>
            <a:pPr eaLnBrk="1" hangingPunct="1"/>
            <a:r>
              <a:rPr lang="en-US" altLang="en-US" i="1" dirty="0"/>
              <a:t>Flying Buttresses</a:t>
            </a:r>
          </a:p>
        </p:txBody>
      </p:sp>
      <p:sp>
        <p:nvSpPr>
          <p:cNvPr id="93187" name="Rectangle 3">
            <a:extLst>
              <a:ext uri="{FF2B5EF4-FFF2-40B4-BE49-F238E27FC236}">
                <a16:creationId xmlns:a16="http://schemas.microsoft.com/office/drawing/2014/main" id="{CFF1B6B5-5960-45CB-910D-E28DCBA4D0C2}"/>
              </a:ext>
            </a:extLst>
          </p:cNvPr>
          <p:cNvSpPr>
            <a:spLocks noGrp="1" noChangeArrowheads="1"/>
          </p:cNvSpPr>
          <p:nvPr>
            <p:ph type="body" idx="1"/>
          </p:nvPr>
        </p:nvSpPr>
        <p:spPr/>
        <p:txBody>
          <a:bodyPr/>
          <a:lstStyle/>
          <a:p>
            <a:pPr eaLnBrk="1" hangingPunct="1"/>
            <a:r>
              <a:rPr lang="en-US" altLang="en-US" dirty="0"/>
              <a:t>Columns on the outside of a structure that connect to the building near the top and are used to support the outer walls in much the same way that two sides of an arch support each other</a:t>
            </a:r>
          </a:p>
          <a:p>
            <a:pPr marL="38100" indent="0" eaLnBrk="1" hangingPunct="1">
              <a:buNone/>
            </a:pPr>
            <a:endParaRPr lang="en-US" altLang="en-US" sz="2400" dirty="0"/>
          </a:p>
        </p:txBody>
      </p:sp>
      <p:sp>
        <p:nvSpPr>
          <p:cNvPr id="93188" name="Rectangle 6">
            <a:extLst>
              <a:ext uri="{FF2B5EF4-FFF2-40B4-BE49-F238E27FC236}">
                <a16:creationId xmlns:a16="http://schemas.microsoft.com/office/drawing/2014/main" id="{90743AB4-D98A-4CC6-9D06-D60B13331735}"/>
              </a:ext>
            </a:extLst>
          </p:cNvPr>
          <p:cNvSpPr>
            <a:spLocks noChangeArrowheads="1"/>
          </p:cNvSpPr>
          <p:nvPr/>
        </p:nvSpPr>
        <p:spPr bwMode="auto">
          <a:xfrm>
            <a:off x="385763" y="1011238"/>
            <a:ext cx="4924425"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pic>
        <p:nvPicPr>
          <p:cNvPr id="93189" name="Picture 5" descr="Flying Buttress">
            <a:extLst>
              <a:ext uri="{FF2B5EF4-FFF2-40B4-BE49-F238E27FC236}">
                <a16:creationId xmlns:a16="http://schemas.microsoft.com/office/drawing/2014/main" id="{107FA152-F2BD-4DDF-9329-26638E7EF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267200"/>
            <a:ext cx="2971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8" descr="http://tbn0.google.com/images?q=tbn:ZqYrJ5WMm25CYM:http://williamcalvin.com/BHM/img/FlyingButtressND.jpg">
            <a:hlinkClick r:id="rId3"/>
            <a:extLst>
              <a:ext uri="{FF2B5EF4-FFF2-40B4-BE49-F238E27FC236}">
                <a16:creationId xmlns:a16="http://schemas.microsoft.com/office/drawing/2014/main" id="{0030C280-B789-4D2E-BA25-961983D11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648200"/>
            <a:ext cx="281940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Structural Components	- TRUSS</a:t>
            </a:r>
            <a:endParaRPr dirty="0"/>
          </a:p>
        </p:txBody>
      </p:sp>
      <p:sp>
        <p:nvSpPr>
          <p:cNvPr id="71" name="Google Shape;71;p11"/>
          <p:cNvSpPr txBox="1">
            <a:spLocks noGrp="1"/>
          </p:cNvSpPr>
          <p:nvPr>
            <p:ph type="body" idx="1"/>
          </p:nvPr>
        </p:nvSpPr>
        <p:spPr>
          <a:xfrm>
            <a:off x="457200" y="1600200"/>
            <a:ext cx="8229600" cy="1140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A structure composed of several triangular shapes.</a:t>
            </a:r>
            <a:endParaRPr/>
          </a:p>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endParaRPr b="1" i="1"/>
          </a:p>
        </p:txBody>
      </p:sp>
      <p:pic>
        <p:nvPicPr>
          <p:cNvPr id="72" name="Google Shape;72;p11"/>
          <p:cNvPicPr preferRelativeResize="0"/>
          <p:nvPr/>
        </p:nvPicPr>
        <p:blipFill>
          <a:blip r:embed="rId3">
            <a:alphaModFix/>
          </a:blip>
          <a:stretch>
            <a:fillRect/>
          </a:stretch>
        </p:blipFill>
        <p:spPr>
          <a:xfrm>
            <a:off x="457200" y="2804337"/>
            <a:ext cx="3143748" cy="3225515"/>
          </a:xfrm>
          <a:prstGeom prst="rect">
            <a:avLst/>
          </a:prstGeom>
          <a:noFill/>
          <a:ln>
            <a:noFill/>
          </a:ln>
        </p:spPr>
      </p:pic>
      <p:pic>
        <p:nvPicPr>
          <p:cNvPr id="74" name="Google Shape;74;p11"/>
          <p:cNvPicPr preferRelativeResize="0"/>
          <p:nvPr/>
        </p:nvPicPr>
        <p:blipFill>
          <a:blip r:embed="rId4">
            <a:alphaModFix/>
          </a:blip>
          <a:stretch>
            <a:fillRect/>
          </a:stretch>
        </p:blipFill>
        <p:spPr>
          <a:xfrm>
            <a:off x="3957400" y="2794998"/>
            <a:ext cx="2055888" cy="1268004"/>
          </a:xfrm>
          <a:prstGeom prst="rect">
            <a:avLst/>
          </a:prstGeom>
          <a:noFill/>
          <a:ln>
            <a:noFill/>
          </a:ln>
        </p:spPr>
      </p:pic>
      <p:pic>
        <p:nvPicPr>
          <p:cNvPr id="75" name="Google Shape;75;p11"/>
          <p:cNvPicPr preferRelativeResize="0"/>
          <p:nvPr/>
        </p:nvPicPr>
        <p:blipFill>
          <a:blip r:embed="rId5">
            <a:alphaModFix/>
          </a:blip>
          <a:stretch>
            <a:fillRect/>
          </a:stretch>
        </p:blipFill>
        <p:spPr>
          <a:xfrm>
            <a:off x="3820025" y="4448377"/>
            <a:ext cx="2436888" cy="1390448"/>
          </a:xfrm>
          <a:prstGeom prst="rect">
            <a:avLst/>
          </a:prstGeom>
          <a:noFill/>
          <a:ln>
            <a:noFill/>
          </a:ln>
        </p:spPr>
      </p:pic>
      <p:pic>
        <p:nvPicPr>
          <p:cNvPr id="76" name="Google Shape;76;p11"/>
          <p:cNvPicPr preferRelativeResize="0"/>
          <p:nvPr/>
        </p:nvPicPr>
        <p:blipFill>
          <a:blip r:embed="rId6">
            <a:alphaModFix/>
          </a:blip>
          <a:stretch>
            <a:fillRect/>
          </a:stretch>
        </p:blipFill>
        <p:spPr>
          <a:xfrm>
            <a:off x="6384303" y="2758418"/>
            <a:ext cx="2556724" cy="1341164"/>
          </a:xfrm>
          <a:prstGeom prst="rect">
            <a:avLst/>
          </a:prstGeom>
          <a:noFill/>
          <a:ln>
            <a:noFill/>
          </a:ln>
        </p:spPr>
      </p:pic>
      <p:pic>
        <p:nvPicPr>
          <p:cNvPr id="77" name="Google Shape;77;p11"/>
          <p:cNvPicPr preferRelativeResize="0"/>
          <p:nvPr/>
        </p:nvPicPr>
        <p:blipFill>
          <a:blip r:embed="rId7">
            <a:alphaModFix/>
          </a:blip>
          <a:stretch>
            <a:fillRect/>
          </a:stretch>
        </p:blipFill>
        <p:spPr>
          <a:xfrm>
            <a:off x="6607414" y="4448377"/>
            <a:ext cx="2333614" cy="17482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p:tgtEl>
                                          <p:spTgt spid="7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10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1000"/>
                                        <p:tgtEl>
                                          <p:spTgt spid="7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F567F-D0D0-4BCE-8037-79A1BD92AA05}"/>
              </a:ext>
            </a:extLst>
          </p:cNvPr>
          <p:cNvSpPr>
            <a:spLocks noGrp="1"/>
          </p:cNvSpPr>
          <p:nvPr>
            <p:ph type="title"/>
          </p:nvPr>
        </p:nvSpPr>
        <p:spPr/>
        <p:txBody>
          <a:bodyPr/>
          <a:lstStyle/>
          <a:p>
            <a:r>
              <a:rPr lang="en-CA" dirty="0"/>
              <a:t>Calculate the structural efficiency: </a:t>
            </a:r>
          </a:p>
        </p:txBody>
      </p:sp>
      <p:sp>
        <p:nvSpPr>
          <p:cNvPr id="3" name="Text Placeholder 2">
            <a:extLst>
              <a:ext uri="{FF2B5EF4-FFF2-40B4-BE49-F238E27FC236}">
                <a16:creationId xmlns:a16="http://schemas.microsoft.com/office/drawing/2014/main" id="{01FCB014-8725-44E7-86FF-A687D8629F37}"/>
              </a:ext>
            </a:extLst>
          </p:cNvPr>
          <p:cNvSpPr>
            <a:spLocks noGrp="1"/>
          </p:cNvSpPr>
          <p:nvPr>
            <p:ph type="body" idx="1"/>
          </p:nvPr>
        </p:nvSpPr>
        <p:spPr/>
        <p:txBody>
          <a:bodyPr/>
          <a:lstStyle/>
          <a:p>
            <a:r>
              <a:rPr lang="en-CA" dirty="0"/>
              <a:t>This can help to compare how well different structures work!</a:t>
            </a:r>
          </a:p>
          <a:p>
            <a:pPr marL="38100" indent="0">
              <a:buNone/>
            </a:pPr>
            <a:endParaRPr lang="en-CA" dirty="0"/>
          </a:p>
          <a:p>
            <a:pPr marL="38100" indent="0">
              <a:buNone/>
            </a:pPr>
            <a:r>
              <a:rPr lang="en-CA" dirty="0"/>
              <a:t>Example1: 0.5kg box holds a max of 10kg</a:t>
            </a:r>
          </a:p>
          <a:p>
            <a:pPr marL="38100" indent="0">
              <a:buNone/>
            </a:pPr>
            <a:r>
              <a:rPr lang="en-CA" dirty="0"/>
              <a:t>	10 / 0.5 = 20</a:t>
            </a:r>
          </a:p>
          <a:p>
            <a:pPr marL="38100" indent="0">
              <a:buNone/>
            </a:pPr>
            <a:endParaRPr lang="en-CA" dirty="0"/>
          </a:p>
          <a:p>
            <a:pPr marL="38100" indent="0">
              <a:buNone/>
            </a:pPr>
            <a:r>
              <a:rPr lang="en-CA" dirty="0"/>
              <a:t>Example 2: 0.1kg box holds a max of 5 kg</a:t>
            </a:r>
          </a:p>
          <a:p>
            <a:pPr marL="38100" indent="0">
              <a:buNone/>
            </a:pPr>
            <a:r>
              <a:rPr lang="en-CA" dirty="0"/>
              <a:t>	 5 / 0.1 = 50</a:t>
            </a:r>
          </a:p>
          <a:p>
            <a:pPr marL="38100" indent="0">
              <a:buNone/>
            </a:pPr>
            <a:endParaRPr lang="en-CA" dirty="0"/>
          </a:p>
        </p:txBody>
      </p:sp>
    </p:spTree>
    <p:extLst>
      <p:ext uri="{BB962C8B-B14F-4D97-AF65-F5344CB8AC3E}">
        <p14:creationId xmlns:p14="http://schemas.microsoft.com/office/powerpoint/2010/main" val="412220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lvl="0"/>
            <a:r>
              <a:rPr lang="en" dirty="0"/>
              <a:t>Structural Components - </a:t>
            </a:r>
            <a:r>
              <a:rPr lang="en-CA" dirty="0"/>
              <a:t>JOINTS</a:t>
            </a:r>
            <a:endParaRPr dirty="0"/>
          </a:p>
        </p:txBody>
      </p:sp>
      <p:sp>
        <p:nvSpPr>
          <p:cNvPr id="83" name="Google Shape;83;p12"/>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A joint is a place where parts of the structure come together.</a:t>
            </a:r>
            <a:endParaRPr/>
          </a:p>
          <a:p>
            <a:pPr marL="0" lvl="0" indent="0" algn="l" rtl="0">
              <a:spcBef>
                <a:spcPts val="600"/>
              </a:spcBef>
              <a:spcAft>
                <a:spcPts val="0"/>
              </a:spcAft>
              <a:buNone/>
            </a:pPr>
            <a:r>
              <a:rPr lang="en"/>
              <a:t>     </a:t>
            </a:r>
            <a:r>
              <a:rPr lang="en" b="1" i="1" u="sng"/>
              <a:t>Fixed Joint:</a:t>
            </a:r>
            <a:r>
              <a:rPr lang="en"/>
              <a:t> a joint that does not move. It is intended to keep the structure rigid.</a:t>
            </a:r>
            <a:endParaRPr/>
          </a:p>
          <a:p>
            <a:pPr marL="0" lvl="0" indent="0" algn="l" rtl="0">
              <a:spcBef>
                <a:spcPts val="600"/>
              </a:spcBef>
              <a:spcAft>
                <a:spcPts val="0"/>
              </a:spcAft>
              <a:buNone/>
            </a:pPr>
            <a:endParaRPr sz="1200"/>
          </a:p>
          <a:p>
            <a:pPr marL="0" lvl="0" indent="0" algn="l" rtl="0">
              <a:spcBef>
                <a:spcPts val="600"/>
              </a:spcBef>
              <a:spcAft>
                <a:spcPts val="0"/>
              </a:spcAft>
              <a:buNone/>
            </a:pPr>
            <a:r>
              <a:rPr lang="en"/>
              <a:t>     </a:t>
            </a:r>
            <a:r>
              <a:rPr lang="en" b="1" i="1" u="sng"/>
              <a:t>Mobile Joint</a:t>
            </a:r>
            <a:r>
              <a:rPr lang="en"/>
              <a:t>: a joint that allows the structure to move at certain points.</a:t>
            </a:r>
            <a:endParaRPr/>
          </a:p>
          <a:p>
            <a:pPr marL="0" lvl="0" indent="0" algn="l" rtl="0">
              <a:spcBef>
                <a:spcPts val="600"/>
              </a:spcBef>
              <a:spcAft>
                <a:spcPts val="0"/>
              </a:spcAft>
              <a:buNone/>
            </a:pPr>
            <a:endParaRPr sz="1200"/>
          </a:p>
          <a:p>
            <a:pPr marL="0" lvl="0" indent="0" algn="l" rtl="0">
              <a:spcBef>
                <a:spcPts val="600"/>
              </a:spcBef>
              <a:spcAft>
                <a:spcPts val="0"/>
              </a:spcAft>
              <a:buNone/>
            </a:pPr>
            <a:r>
              <a:rPr lang="en" b="1" i="1"/>
              <a:t>* all joints require the force of </a:t>
            </a:r>
            <a:r>
              <a:rPr lang="en" b="1" i="1" u="sng">
                <a:solidFill>
                  <a:srgbClr val="FF0000"/>
                </a:solidFill>
              </a:rPr>
              <a:t>friction</a:t>
            </a:r>
            <a:r>
              <a:rPr lang="en" b="1" i="1"/>
              <a:t> to work!</a:t>
            </a:r>
            <a:endParaRPr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 calcmode="lin" valueType="num">
                                      <p:cBhvr additive="base">
                                        <p:cTn id="7" dur="1000"/>
                                        <p:tgtEl>
                                          <p:spTgt spid="8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3">
                                            <p:txEl>
                                              <p:pRg st="1" end="1"/>
                                            </p:txEl>
                                          </p:spTgt>
                                        </p:tgtEl>
                                        <p:attrNameLst>
                                          <p:attrName>style.visibility</p:attrName>
                                        </p:attrNameLst>
                                      </p:cBhvr>
                                      <p:to>
                                        <p:strVal val="visible"/>
                                      </p:to>
                                    </p:set>
                                    <p:anim calcmode="lin" valueType="num">
                                      <p:cBhvr additive="base">
                                        <p:cTn id="12" dur="1000"/>
                                        <p:tgtEl>
                                          <p:spTgt spid="83">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3">
                                            <p:txEl>
                                              <p:pRg st="2" end="2"/>
                                            </p:txEl>
                                          </p:spTgt>
                                        </p:tgtEl>
                                        <p:attrNameLst>
                                          <p:attrName>style.visibility</p:attrName>
                                        </p:attrNameLst>
                                      </p:cBhvr>
                                      <p:to>
                                        <p:strVal val="visible"/>
                                      </p:to>
                                    </p:set>
                                    <p:anim calcmode="lin" valueType="num">
                                      <p:cBhvr additive="base">
                                        <p:cTn id="17" dur="1000"/>
                                        <p:tgtEl>
                                          <p:spTgt spid="83">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3">
                                            <p:txEl>
                                              <p:pRg st="3" end="3"/>
                                            </p:txEl>
                                          </p:spTgt>
                                        </p:tgtEl>
                                        <p:attrNameLst>
                                          <p:attrName>style.visibility</p:attrName>
                                        </p:attrNameLst>
                                      </p:cBhvr>
                                      <p:to>
                                        <p:strVal val="visible"/>
                                      </p:to>
                                    </p:set>
                                    <p:anim calcmode="lin" valueType="num">
                                      <p:cBhvr additive="base">
                                        <p:cTn id="22" dur="1000"/>
                                        <p:tgtEl>
                                          <p:spTgt spid="83">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3">
                                            <p:txEl>
                                              <p:pRg st="4" end="4"/>
                                            </p:txEl>
                                          </p:spTgt>
                                        </p:tgtEl>
                                        <p:attrNameLst>
                                          <p:attrName>style.visibility</p:attrName>
                                        </p:attrNameLst>
                                      </p:cBhvr>
                                      <p:to>
                                        <p:strVal val="visible"/>
                                      </p:to>
                                    </p:set>
                                    <p:anim calcmode="lin" valueType="num">
                                      <p:cBhvr additive="base">
                                        <p:cTn id="27" dur="1000"/>
                                        <p:tgtEl>
                                          <p:spTgt spid="83">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83">
                                            <p:txEl>
                                              <p:pRg st="5" end="5"/>
                                            </p:txEl>
                                          </p:spTgt>
                                        </p:tgtEl>
                                        <p:attrNameLst>
                                          <p:attrName>style.visibility</p:attrName>
                                        </p:attrNameLst>
                                      </p:cBhvr>
                                      <p:to>
                                        <p:strVal val="visible"/>
                                      </p:to>
                                    </p:set>
                                    <p:anim calcmode="lin" valueType="num">
                                      <p:cBhvr additive="base">
                                        <p:cTn id="32" dur="1000"/>
                                        <p:tgtEl>
                                          <p:spTgt spid="83">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CA" dirty="0"/>
              <a:t>Fixed Joints: </a:t>
            </a:r>
            <a:r>
              <a:rPr lang="en" dirty="0"/>
              <a:t>Nails, Screws &amp; Rivets</a:t>
            </a:r>
            <a:endParaRPr dirty="0"/>
          </a:p>
        </p:txBody>
      </p:sp>
      <p:sp>
        <p:nvSpPr>
          <p:cNvPr id="89" name="Google Shape;89;p13"/>
          <p:cNvSpPr txBox="1">
            <a:spLocks noGrp="1"/>
          </p:cNvSpPr>
          <p:nvPr>
            <p:ph type="body" idx="1"/>
          </p:nvPr>
        </p:nvSpPr>
        <p:spPr>
          <a:xfrm>
            <a:off x="457200" y="1600200"/>
            <a:ext cx="8229600" cy="2383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Used in construction. </a:t>
            </a:r>
            <a:endParaRPr dirty="0"/>
          </a:p>
          <a:p>
            <a:pPr marL="0" lvl="0" indent="0" algn="l" rtl="0">
              <a:spcBef>
                <a:spcPts val="600"/>
              </a:spcBef>
              <a:spcAft>
                <a:spcPts val="0"/>
              </a:spcAft>
              <a:buNone/>
            </a:pPr>
            <a:r>
              <a:rPr lang="en" dirty="0"/>
              <a:t>Make permanent holes in material being joined.</a:t>
            </a:r>
            <a:endParaRPr dirty="0"/>
          </a:p>
          <a:p>
            <a:pPr marL="0" lvl="0" indent="0" algn="l" rtl="0">
              <a:spcBef>
                <a:spcPts val="600"/>
              </a:spcBef>
              <a:spcAft>
                <a:spcPts val="0"/>
              </a:spcAft>
              <a:buNone/>
            </a:pPr>
            <a:r>
              <a:rPr lang="en" dirty="0"/>
              <a:t>Holes can cause weakening of material.</a:t>
            </a:r>
            <a:endParaRPr dirty="0"/>
          </a:p>
        </p:txBody>
      </p:sp>
      <p:pic>
        <p:nvPicPr>
          <p:cNvPr id="90" name="Google Shape;90;p13"/>
          <p:cNvPicPr preferRelativeResize="0"/>
          <p:nvPr/>
        </p:nvPicPr>
        <p:blipFill>
          <a:blip r:embed="rId3">
            <a:alphaModFix/>
          </a:blip>
          <a:stretch>
            <a:fillRect/>
          </a:stretch>
        </p:blipFill>
        <p:spPr>
          <a:xfrm>
            <a:off x="457200" y="4053739"/>
            <a:ext cx="1320458" cy="1983110"/>
          </a:xfrm>
          <a:prstGeom prst="rect">
            <a:avLst/>
          </a:prstGeom>
          <a:noFill/>
          <a:ln>
            <a:noFill/>
          </a:ln>
        </p:spPr>
      </p:pic>
      <p:pic>
        <p:nvPicPr>
          <p:cNvPr id="91" name="Google Shape;91;p13"/>
          <p:cNvPicPr preferRelativeResize="0"/>
          <p:nvPr/>
        </p:nvPicPr>
        <p:blipFill>
          <a:blip r:embed="rId4">
            <a:alphaModFix/>
          </a:blip>
          <a:stretch>
            <a:fillRect/>
          </a:stretch>
        </p:blipFill>
        <p:spPr>
          <a:xfrm>
            <a:off x="2244875" y="4053739"/>
            <a:ext cx="2215837" cy="1479663"/>
          </a:xfrm>
          <a:prstGeom prst="rect">
            <a:avLst/>
          </a:prstGeom>
          <a:noFill/>
          <a:ln>
            <a:noFill/>
          </a:ln>
        </p:spPr>
      </p:pic>
      <p:pic>
        <p:nvPicPr>
          <p:cNvPr id="92" name="Google Shape;92;p13"/>
          <p:cNvPicPr preferRelativeResize="0"/>
          <p:nvPr/>
        </p:nvPicPr>
        <p:blipFill>
          <a:blip r:embed="rId5">
            <a:alphaModFix/>
          </a:blip>
          <a:stretch>
            <a:fillRect/>
          </a:stretch>
        </p:blipFill>
        <p:spPr>
          <a:xfrm>
            <a:off x="4969050" y="3943655"/>
            <a:ext cx="2940302" cy="22032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CA" dirty="0"/>
              <a:t>Fixed Joints: </a:t>
            </a:r>
            <a:r>
              <a:rPr lang="en" dirty="0"/>
              <a:t>Interlocking Shapes</a:t>
            </a:r>
            <a:endParaRPr dirty="0"/>
          </a:p>
        </p:txBody>
      </p:sp>
      <p:sp>
        <p:nvSpPr>
          <p:cNvPr id="98" name="Google Shape;98;p14"/>
          <p:cNvSpPr txBox="1">
            <a:spLocks noGrp="1"/>
          </p:cNvSpPr>
          <p:nvPr>
            <p:ph type="body" idx="1"/>
          </p:nvPr>
        </p:nvSpPr>
        <p:spPr>
          <a:xfrm>
            <a:off x="457200" y="1600200"/>
            <a:ext cx="8229600" cy="1289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If parts are carefully shaped, they can hold themselves together.</a:t>
            </a:r>
            <a:endParaRPr dirty="0"/>
          </a:p>
        </p:txBody>
      </p:sp>
      <p:pic>
        <p:nvPicPr>
          <p:cNvPr id="99" name="Google Shape;99;p14"/>
          <p:cNvPicPr preferRelativeResize="0"/>
          <p:nvPr/>
        </p:nvPicPr>
        <p:blipFill>
          <a:blip r:embed="rId3">
            <a:alphaModFix/>
          </a:blip>
          <a:stretch>
            <a:fillRect/>
          </a:stretch>
        </p:blipFill>
        <p:spPr>
          <a:xfrm>
            <a:off x="603600" y="2975230"/>
            <a:ext cx="2303536" cy="1669470"/>
          </a:xfrm>
          <a:prstGeom prst="rect">
            <a:avLst/>
          </a:prstGeom>
          <a:noFill/>
          <a:ln>
            <a:noFill/>
          </a:ln>
        </p:spPr>
      </p:pic>
      <p:pic>
        <p:nvPicPr>
          <p:cNvPr id="100" name="Google Shape;100;p14"/>
          <p:cNvPicPr preferRelativeResize="0"/>
          <p:nvPr/>
        </p:nvPicPr>
        <p:blipFill>
          <a:blip r:embed="rId4">
            <a:alphaModFix/>
          </a:blip>
          <a:stretch>
            <a:fillRect/>
          </a:stretch>
        </p:blipFill>
        <p:spPr>
          <a:xfrm>
            <a:off x="2515600" y="4275180"/>
            <a:ext cx="2363692" cy="2126645"/>
          </a:xfrm>
          <a:prstGeom prst="rect">
            <a:avLst/>
          </a:prstGeom>
          <a:noFill/>
          <a:ln>
            <a:noFill/>
          </a:ln>
        </p:spPr>
      </p:pic>
      <p:pic>
        <p:nvPicPr>
          <p:cNvPr id="101" name="Google Shape;101;p14"/>
          <p:cNvPicPr preferRelativeResize="0"/>
          <p:nvPr/>
        </p:nvPicPr>
        <p:blipFill>
          <a:blip r:embed="rId5">
            <a:alphaModFix/>
          </a:blip>
          <a:stretch>
            <a:fillRect/>
          </a:stretch>
        </p:blipFill>
        <p:spPr>
          <a:xfrm>
            <a:off x="5063300" y="2788788"/>
            <a:ext cx="3403930" cy="20423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Adhesives</a:t>
            </a:r>
            <a:endParaRPr dirty="0"/>
          </a:p>
        </p:txBody>
      </p:sp>
      <p:sp>
        <p:nvSpPr>
          <p:cNvPr id="107" name="Google Shape;107;p15"/>
          <p:cNvSpPr txBox="1">
            <a:spLocks noGrp="1"/>
          </p:cNvSpPr>
          <p:nvPr>
            <p:ph type="body" idx="1"/>
          </p:nvPr>
        </p:nvSpPr>
        <p:spPr>
          <a:xfrm>
            <a:off x="457200" y="1600200"/>
            <a:ext cx="8229600" cy="3864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i="1" u="sng" dirty="0"/>
              <a:t>Thermosetting glue</a:t>
            </a:r>
            <a:r>
              <a:rPr lang="en" sz="2400" dirty="0"/>
              <a:t> - heated to the point of melting before applied to the joint.  As it cools, it hardens and holds material together.</a:t>
            </a:r>
            <a:endParaRPr sz="2400" dirty="0"/>
          </a:p>
          <a:p>
            <a:pPr marL="0" lvl="0" indent="0" algn="l" rtl="0">
              <a:spcBef>
                <a:spcPts val="600"/>
              </a:spcBef>
              <a:spcAft>
                <a:spcPts val="0"/>
              </a:spcAft>
              <a:buNone/>
            </a:pPr>
            <a:endParaRPr dirty="0"/>
          </a:p>
          <a:p>
            <a:pPr marL="0" lvl="0" indent="0" algn="l" rtl="0">
              <a:spcBef>
                <a:spcPts val="600"/>
              </a:spcBef>
              <a:spcAft>
                <a:spcPts val="0"/>
              </a:spcAft>
              <a:buNone/>
            </a:pPr>
            <a:endParaRPr dirty="0"/>
          </a:p>
          <a:p>
            <a:pPr marL="0" lvl="0" indent="0" algn="l" rtl="0">
              <a:spcBef>
                <a:spcPts val="600"/>
              </a:spcBef>
              <a:spcAft>
                <a:spcPts val="0"/>
              </a:spcAft>
              <a:buNone/>
            </a:pPr>
            <a:r>
              <a:rPr lang="en" sz="2400" b="1" i="1" u="sng" dirty="0"/>
              <a:t>Solvent-based glue</a:t>
            </a:r>
            <a:r>
              <a:rPr lang="en" sz="2400" dirty="0"/>
              <a:t> - made with a liquid that will evaporate quickly.  Glue is applied as a liquid and hardens as it dries.</a:t>
            </a:r>
            <a:endParaRPr sz="2400" dirty="0"/>
          </a:p>
        </p:txBody>
      </p:sp>
      <p:pic>
        <p:nvPicPr>
          <p:cNvPr id="108" name="Google Shape;108;p15"/>
          <p:cNvPicPr preferRelativeResize="0"/>
          <p:nvPr/>
        </p:nvPicPr>
        <p:blipFill>
          <a:blip r:embed="rId3">
            <a:alphaModFix/>
          </a:blip>
          <a:stretch>
            <a:fillRect/>
          </a:stretch>
        </p:blipFill>
        <p:spPr>
          <a:xfrm>
            <a:off x="4062650" y="2773755"/>
            <a:ext cx="1223659" cy="1117945"/>
          </a:xfrm>
          <a:prstGeom prst="rect">
            <a:avLst/>
          </a:prstGeom>
          <a:noFill/>
          <a:ln>
            <a:noFill/>
          </a:ln>
        </p:spPr>
      </p:pic>
      <p:pic>
        <p:nvPicPr>
          <p:cNvPr id="109" name="Google Shape;109;p15"/>
          <p:cNvPicPr preferRelativeResize="0"/>
          <p:nvPr/>
        </p:nvPicPr>
        <p:blipFill>
          <a:blip r:embed="rId4">
            <a:alphaModFix/>
          </a:blip>
          <a:stretch>
            <a:fillRect/>
          </a:stretch>
        </p:blipFill>
        <p:spPr>
          <a:xfrm>
            <a:off x="2320100" y="4891832"/>
            <a:ext cx="1202820" cy="1602719"/>
          </a:xfrm>
          <a:prstGeom prst="rect">
            <a:avLst/>
          </a:prstGeom>
          <a:noFill/>
          <a:ln>
            <a:noFill/>
          </a:ln>
        </p:spPr>
      </p:pic>
      <p:pic>
        <p:nvPicPr>
          <p:cNvPr id="110" name="Google Shape;110;p15"/>
          <p:cNvPicPr preferRelativeResize="0"/>
          <p:nvPr/>
        </p:nvPicPr>
        <p:blipFill>
          <a:blip r:embed="rId5">
            <a:alphaModFix/>
          </a:blip>
          <a:stretch>
            <a:fillRect/>
          </a:stretch>
        </p:blipFill>
        <p:spPr>
          <a:xfrm>
            <a:off x="3916275" y="4887827"/>
            <a:ext cx="1079912" cy="1610729"/>
          </a:xfrm>
          <a:prstGeom prst="rect">
            <a:avLst/>
          </a:prstGeom>
          <a:noFill/>
          <a:ln>
            <a:noFill/>
          </a:ln>
        </p:spPr>
      </p:pic>
      <p:pic>
        <p:nvPicPr>
          <p:cNvPr id="111" name="Google Shape;111;p15"/>
          <p:cNvPicPr preferRelativeResize="0"/>
          <p:nvPr/>
        </p:nvPicPr>
        <p:blipFill>
          <a:blip r:embed="rId6">
            <a:alphaModFix/>
          </a:blip>
          <a:stretch>
            <a:fillRect/>
          </a:stretch>
        </p:blipFill>
        <p:spPr>
          <a:xfrm>
            <a:off x="5467350" y="5012406"/>
            <a:ext cx="1361570" cy="13615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Welding and Soldering</a:t>
            </a:r>
            <a:endParaRPr dirty="0"/>
          </a:p>
        </p:txBody>
      </p:sp>
      <p:sp>
        <p:nvSpPr>
          <p:cNvPr id="117" name="Google Shape;117;p16"/>
          <p:cNvSpPr txBox="1">
            <a:spLocks noGrp="1"/>
          </p:cNvSpPr>
          <p:nvPr>
            <p:ph type="body" idx="1"/>
          </p:nvPr>
        </p:nvSpPr>
        <p:spPr>
          <a:xfrm>
            <a:off x="457200" y="1600200"/>
            <a:ext cx="8229600" cy="2818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Both require melting a material which will hold the joint together as it cools.</a:t>
            </a:r>
            <a:endParaRPr dirty="0"/>
          </a:p>
          <a:p>
            <a:pPr marL="0" lvl="0" indent="0" algn="l" rtl="0">
              <a:spcBef>
                <a:spcPts val="600"/>
              </a:spcBef>
              <a:spcAft>
                <a:spcPts val="0"/>
              </a:spcAft>
              <a:buNone/>
            </a:pPr>
            <a:r>
              <a:rPr lang="en" b="1" i="1" u="sng" dirty="0"/>
              <a:t>Welding</a:t>
            </a:r>
            <a:r>
              <a:rPr lang="en" dirty="0"/>
              <a:t> - melts the pieces themselves</a:t>
            </a:r>
            <a:endParaRPr dirty="0"/>
          </a:p>
          <a:p>
            <a:pPr marL="0" lvl="0" indent="0" algn="l" rtl="0">
              <a:spcBef>
                <a:spcPts val="600"/>
              </a:spcBef>
              <a:spcAft>
                <a:spcPts val="0"/>
              </a:spcAft>
              <a:buNone/>
            </a:pPr>
            <a:r>
              <a:rPr lang="en" b="1" i="1" u="sng" dirty="0"/>
              <a:t>Soldering </a:t>
            </a:r>
            <a:r>
              <a:rPr lang="en" dirty="0"/>
              <a:t>- melts another material around the pieces.</a:t>
            </a:r>
            <a:endParaRPr dirty="0"/>
          </a:p>
        </p:txBody>
      </p:sp>
      <p:pic>
        <p:nvPicPr>
          <p:cNvPr id="118" name="Google Shape;118;p16"/>
          <p:cNvPicPr preferRelativeResize="0"/>
          <p:nvPr/>
        </p:nvPicPr>
        <p:blipFill>
          <a:blip r:embed="rId3">
            <a:alphaModFix/>
          </a:blip>
          <a:stretch>
            <a:fillRect/>
          </a:stretch>
        </p:blipFill>
        <p:spPr>
          <a:xfrm>
            <a:off x="871760" y="4418700"/>
            <a:ext cx="2308616" cy="1729554"/>
          </a:xfrm>
          <a:prstGeom prst="rect">
            <a:avLst/>
          </a:prstGeom>
          <a:noFill/>
          <a:ln>
            <a:noFill/>
          </a:ln>
        </p:spPr>
      </p:pic>
      <p:pic>
        <p:nvPicPr>
          <p:cNvPr id="119" name="Google Shape;119;p16"/>
          <p:cNvPicPr preferRelativeResize="0"/>
          <p:nvPr/>
        </p:nvPicPr>
        <p:blipFill>
          <a:blip r:embed="rId4">
            <a:alphaModFix/>
          </a:blip>
          <a:stretch>
            <a:fillRect/>
          </a:stretch>
        </p:blipFill>
        <p:spPr>
          <a:xfrm>
            <a:off x="4410575" y="3936841"/>
            <a:ext cx="2413834" cy="24138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15BB-9E76-4868-AB1D-E5C4C4B1A1A9}"/>
              </a:ext>
            </a:extLst>
          </p:cNvPr>
          <p:cNvSpPr>
            <a:spLocks noGrp="1"/>
          </p:cNvSpPr>
          <p:nvPr>
            <p:ph type="title"/>
          </p:nvPr>
        </p:nvSpPr>
        <p:spPr/>
        <p:txBody>
          <a:bodyPr/>
          <a:lstStyle/>
          <a:p>
            <a:r>
              <a:rPr lang="en-CA" dirty="0"/>
              <a:t>Bridge Design Challenges</a:t>
            </a:r>
          </a:p>
        </p:txBody>
      </p:sp>
      <p:sp>
        <p:nvSpPr>
          <p:cNvPr id="3" name="Text Placeholder 2">
            <a:extLst>
              <a:ext uri="{FF2B5EF4-FFF2-40B4-BE49-F238E27FC236}">
                <a16:creationId xmlns:a16="http://schemas.microsoft.com/office/drawing/2014/main" id="{8E6B468B-72E5-4186-A518-877C8C78CDF2}"/>
              </a:ext>
            </a:extLst>
          </p:cNvPr>
          <p:cNvSpPr>
            <a:spLocks noGrp="1"/>
          </p:cNvSpPr>
          <p:nvPr>
            <p:ph type="body" idx="1"/>
          </p:nvPr>
        </p:nvSpPr>
        <p:spPr/>
        <p:txBody>
          <a:bodyPr/>
          <a:lstStyle/>
          <a:p>
            <a:r>
              <a:rPr lang="en-CA" dirty="0"/>
              <a:t>Identify key features of the bridges that were most efficient.</a:t>
            </a:r>
          </a:p>
          <a:p>
            <a:endParaRPr lang="en-CA" dirty="0"/>
          </a:p>
        </p:txBody>
      </p:sp>
    </p:spTree>
    <p:extLst>
      <p:ext uri="{BB962C8B-B14F-4D97-AF65-F5344CB8AC3E}">
        <p14:creationId xmlns:p14="http://schemas.microsoft.com/office/powerpoint/2010/main" val="60787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CA" dirty="0"/>
              <a:t>Spaghetti </a:t>
            </a:r>
            <a:r>
              <a:rPr lang="en" dirty="0"/>
              <a:t>Structural Challenge!	</a:t>
            </a:r>
            <a:endParaRPr dirty="0"/>
          </a:p>
        </p:txBody>
      </p:sp>
      <p:sp>
        <p:nvSpPr>
          <p:cNvPr id="145" name="Google Shape;145;p20"/>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dirty="0"/>
              <a:t>Us</a:t>
            </a:r>
            <a:r>
              <a:rPr lang="en-CA" sz="2400" dirty="0" err="1"/>
              <a:t>ing</a:t>
            </a:r>
            <a:r>
              <a:rPr lang="en" sz="2400" dirty="0"/>
              <a:t> what you have learned about structural components, </a:t>
            </a:r>
            <a:r>
              <a:rPr lang="en-CA" sz="2400" dirty="0"/>
              <a:t>you will</a:t>
            </a:r>
            <a:r>
              <a:rPr lang="en" sz="2400" dirty="0"/>
              <a:t> build </a:t>
            </a:r>
            <a:r>
              <a:rPr lang="en-CA" sz="2400" dirty="0"/>
              <a:t>one of </a:t>
            </a:r>
            <a:r>
              <a:rPr lang="en" sz="2400" dirty="0"/>
              <a:t>the following structures:</a:t>
            </a:r>
          </a:p>
          <a:p>
            <a:pPr marL="0" lvl="0" indent="0" algn="l" rtl="0">
              <a:spcBef>
                <a:spcPts val="600"/>
              </a:spcBef>
              <a:spcAft>
                <a:spcPts val="0"/>
              </a:spcAft>
              <a:buNone/>
            </a:pPr>
            <a:endParaRPr sz="2400" dirty="0"/>
          </a:p>
          <a:p>
            <a:pPr marL="0" lvl="0" indent="0" algn="l" rtl="0">
              <a:spcBef>
                <a:spcPts val="600"/>
              </a:spcBef>
              <a:spcAft>
                <a:spcPts val="0"/>
              </a:spcAft>
              <a:buNone/>
            </a:pPr>
            <a:r>
              <a:rPr lang="en" sz="2800" dirty="0"/>
              <a:t>1. </a:t>
            </a:r>
            <a:r>
              <a:rPr lang="en" sz="2800" b="1" i="1" u="sng" dirty="0"/>
              <a:t>Bridge</a:t>
            </a:r>
            <a:r>
              <a:rPr lang="en" sz="2800" dirty="0"/>
              <a:t> that will span a</a:t>
            </a:r>
            <a:r>
              <a:rPr lang="en-CA" sz="2800" dirty="0"/>
              <a:t> </a:t>
            </a:r>
            <a:r>
              <a:rPr lang="en" sz="2800" dirty="0"/>
              <a:t>30 cm gap </a:t>
            </a:r>
            <a:r>
              <a:rPr lang="en-CA" sz="2800" dirty="0"/>
              <a:t>at least </a:t>
            </a:r>
            <a:r>
              <a:rPr lang="en" sz="2800" dirty="0"/>
              <a:t>between 2 tables. (</a:t>
            </a:r>
            <a:r>
              <a:rPr lang="en-CA" sz="2800" dirty="0"/>
              <a:t>load in center of span)</a:t>
            </a:r>
            <a:endParaRPr sz="2800" dirty="0"/>
          </a:p>
          <a:p>
            <a:pPr marL="0" lvl="0" indent="0" algn="l" rtl="0">
              <a:spcBef>
                <a:spcPts val="600"/>
              </a:spcBef>
              <a:spcAft>
                <a:spcPts val="0"/>
              </a:spcAft>
              <a:buNone/>
            </a:pPr>
            <a:r>
              <a:rPr lang="en" sz="2800" dirty="0"/>
              <a:t>2. </a:t>
            </a:r>
            <a:r>
              <a:rPr lang="en" sz="2800" b="1" i="1" u="sng" dirty="0"/>
              <a:t>Tower</a:t>
            </a:r>
            <a:r>
              <a:rPr lang="en" sz="2800" dirty="0"/>
              <a:t> or skyscraper frame </a:t>
            </a:r>
            <a:r>
              <a:rPr lang="en-CA" sz="2800" dirty="0"/>
              <a:t>at least 30 cm tall</a:t>
            </a:r>
            <a:r>
              <a:rPr lang="en" sz="2800" dirty="0"/>
              <a:t> (</a:t>
            </a:r>
            <a:r>
              <a:rPr lang="en-CA" sz="2800" dirty="0"/>
              <a:t>load in center on top)</a:t>
            </a:r>
            <a:endParaRPr sz="2800" dirty="0"/>
          </a:p>
          <a:p>
            <a:pPr marL="0" lvl="0" indent="0" algn="l" rtl="0">
              <a:spcBef>
                <a:spcPts val="600"/>
              </a:spcBef>
              <a:spcAft>
                <a:spcPts val="0"/>
              </a:spcAft>
              <a:buNone/>
            </a:pPr>
            <a:endParaRPr sz="1050" dirty="0"/>
          </a:p>
          <a:p>
            <a:pPr marL="0" lvl="0" indent="0" algn="l" rtl="0">
              <a:spcBef>
                <a:spcPts val="600"/>
              </a:spcBef>
              <a:spcAft>
                <a:spcPts val="0"/>
              </a:spcAft>
              <a:buNone/>
            </a:pPr>
            <a:r>
              <a:rPr lang="en" sz="2400" i="1" dirty="0"/>
              <a:t>You may only use</a:t>
            </a:r>
            <a:r>
              <a:rPr lang="en-CA" sz="2400" i="1" dirty="0"/>
              <a:t> </a:t>
            </a:r>
            <a:r>
              <a:rPr lang="en-CA" sz="2400" b="1" i="1" dirty="0"/>
              <a:t>regular spaghetti, and white glue</a:t>
            </a:r>
            <a:r>
              <a:rPr lang="en" sz="2400" i="1" dirty="0"/>
              <a:t>.  </a:t>
            </a:r>
          </a:p>
          <a:p>
            <a:pPr marL="0" lvl="0" indent="0" algn="l" rtl="0">
              <a:spcBef>
                <a:spcPts val="600"/>
              </a:spcBef>
              <a:spcAft>
                <a:spcPts val="0"/>
              </a:spcAft>
              <a:buNone/>
            </a:pPr>
            <a:r>
              <a:rPr lang="en" sz="2400" i="1" dirty="0"/>
              <a:t>Final structure will be tested to find </a:t>
            </a:r>
            <a:r>
              <a:rPr lang="en-CA" sz="2400" i="1" dirty="0"/>
              <a:t>approximate</a:t>
            </a:r>
            <a:r>
              <a:rPr lang="en" sz="2400" i="1" dirty="0"/>
              <a:t> </a:t>
            </a:r>
            <a:r>
              <a:rPr lang="en" sz="2400" b="1" i="1" dirty="0"/>
              <a:t>structural efficiency</a:t>
            </a:r>
            <a:r>
              <a:rPr lang="en-CA" i="1" dirty="0"/>
              <a:t>.</a:t>
            </a:r>
            <a:endParaRPr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Reflection on Test Structures</a:t>
            </a:r>
            <a:endParaRPr dirty="0"/>
          </a:p>
        </p:txBody>
      </p:sp>
      <p:sp>
        <p:nvSpPr>
          <p:cNvPr id="151" name="Google Shape;151;p21"/>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dirty="0"/>
              <a:t>For EACH structure that you built, answer the following questions:</a:t>
            </a:r>
            <a:endParaRPr sz="2400" dirty="0"/>
          </a:p>
          <a:p>
            <a:pPr marL="457200" lvl="0" indent="-381000" algn="l" rtl="0">
              <a:lnSpc>
                <a:spcPct val="115000"/>
              </a:lnSpc>
              <a:spcBef>
                <a:spcPts val="0"/>
              </a:spcBef>
              <a:spcAft>
                <a:spcPts val="0"/>
              </a:spcAft>
              <a:buClr>
                <a:srgbClr val="000000"/>
              </a:buClr>
              <a:buSzPts val="2400"/>
              <a:buFont typeface="Arial"/>
              <a:buAutoNum type="arabicPeriod"/>
            </a:pPr>
            <a:r>
              <a:rPr lang="en-CA" sz="2400" dirty="0"/>
              <a:t>What was the structural efficiency of your design? How did it compare to the efficiencies </a:t>
            </a:r>
            <a:r>
              <a:rPr lang="en-CA" sz="2400"/>
              <a:t>of the other </a:t>
            </a:r>
            <a:r>
              <a:rPr lang="en-CA" sz="2400" dirty="0"/>
              <a:t>designs of your classmates? </a:t>
            </a:r>
          </a:p>
          <a:p>
            <a:pPr marL="457200" lvl="0" indent="-381000" algn="l" rtl="0">
              <a:lnSpc>
                <a:spcPct val="115000"/>
              </a:lnSpc>
              <a:spcBef>
                <a:spcPts val="0"/>
              </a:spcBef>
              <a:spcAft>
                <a:spcPts val="0"/>
              </a:spcAft>
              <a:buClr>
                <a:srgbClr val="000000"/>
              </a:buClr>
              <a:buSzPts val="2400"/>
              <a:buFont typeface="Arial"/>
              <a:buAutoNum type="arabicPeriod"/>
            </a:pPr>
            <a:r>
              <a:rPr lang="en-CA" sz="2400" dirty="0"/>
              <a:t>What structural components did you choose to include in your design. List them and describe the reason you selected each. </a:t>
            </a:r>
            <a:endParaRPr sz="2400" dirty="0"/>
          </a:p>
          <a:p>
            <a:pPr marL="457200" lvl="0" indent="-381000" algn="l" rtl="0">
              <a:lnSpc>
                <a:spcPct val="115000"/>
              </a:lnSpc>
              <a:spcBef>
                <a:spcPts val="0"/>
              </a:spcBef>
              <a:spcAft>
                <a:spcPts val="0"/>
              </a:spcAft>
              <a:buClr>
                <a:srgbClr val="000000"/>
              </a:buClr>
              <a:buSzPts val="2400"/>
              <a:buFont typeface="Arial"/>
              <a:buAutoNum type="arabicPeriod"/>
            </a:pPr>
            <a:r>
              <a:rPr lang="en" sz="2400" dirty="0"/>
              <a:t>What worked well?  Explain. </a:t>
            </a:r>
            <a:endParaRPr sz="2400" dirty="0"/>
          </a:p>
          <a:p>
            <a:pPr marL="457200" lvl="0" indent="-381000" algn="l" rtl="0">
              <a:lnSpc>
                <a:spcPct val="115000"/>
              </a:lnSpc>
              <a:spcBef>
                <a:spcPts val="0"/>
              </a:spcBef>
              <a:spcAft>
                <a:spcPts val="0"/>
              </a:spcAft>
              <a:buClr>
                <a:srgbClr val="000000"/>
              </a:buClr>
              <a:buSzPts val="2400"/>
              <a:buFont typeface="Arial"/>
              <a:buAutoNum type="arabicPeriod"/>
            </a:pPr>
            <a:r>
              <a:rPr lang="en" sz="2400" dirty="0"/>
              <a:t>Where were the shortcomings?  </a:t>
            </a:r>
            <a:r>
              <a:rPr lang="en-CA" sz="2400" dirty="0"/>
              <a:t>Explain. </a:t>
            </a:r>
            <a:r>
              <a:rPr lang="en" sz="2400" dirty="0"/>
              <a:t>What will you do to try and prevent th</a:t>
            </a:r>
            <a:r>
              <a:rPr lang="en-CA" sz="2400" dirty="0"/>
              <a:t>ese</a:t>
            </a:r>
            <a:r>
              <a:rPr lang="en" sz="2400" dirty="0"/>
              <a:t> </a:t>
            </a:r>
            <a:r>
              <a:rPr lang="en-CA" sz="2400" dirty="0"/>
              <a:t>in the future</a:t>
            </a:r>
            <a:r>
              <a:rPr lang="en" sz="2400" dirty="0"/>
              <a:t>?</a:t>
            </a:r>
            <a:endParaRPr sz="2400" dirty="0"/>
          </a:p>
          <a:p>
            <a:pPr marL="0" lvl="0" indent="0" algn="l" rtl="0">
              <a:spcBef>
                <a:spcPts val="600"/>
              </a:spcBef>
              <a:spcAft>
                <a:spcPts val="0"/>
              </a:spcAft>
              <a:buNone/>
            </a:pP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916B1-BC42-4A91-B39E-3A5557C32E4D}"/>
              </a:ext>
            </a:extLst>
          </p:cNvPr>
          <p:cNvSpPr>
            <a:spLocks noGrp="1"/>
          </p:cNvSpPr>
          <p:nvPr>
            <p:ph type="title"/>
          </p:nvPr>
        </p:nvSpPr>
        <p:spPr/>
        <p:txBody>
          <a:bodyPr/>
          <a:lstStyle/>
          <a:p>
            <a:r>
              <a:rPr lang="en-CA" dirty="0"/>
              <a:t>Stress, Fatigue or Failure? </a:t>
            </a:r>
          </a:p>
        </p:txBody>
      </p:sp>
      <p:sp>
        <p:nvSpPr>
          <p:cNvPr id="3" name="Text Placeholder 2">
            <a:extLst>
              <a:ext uri="{FF2B5EF4-FFF2-40B4-BE49-F238E27FC236}">
                <a16:creationId xmlns:a16="http://schemas.microsoft.com/office/drawing/2014/main" id="{3EE3BFD9-1452-4C5B-AC23-612859B4E395}"/>
              </a:ext>
            </a:extLst>
          </p:cNvPr>
          <p:cNvSpPr>
            <a:spLocks noGrp="1"/>
          </p:cNvSpPr>
          <p:nvPr>
            <p:ph type="body" idx="1"/>
          </p:nvPr>
        </p:nvSpPr>
        <p:spPr/>
        <p:txBody>
          <a:bodyPr/>
          <a:lstStyle/>
          <a:p>
            <a:pPr marL="38100" indent="0">
              <a:buNone/>
            </a:pPr>
            <a:r>
              <a:rPr lang="en-CA" b="1" i="1" dirty="0"/>
              <a:t>Structural stress  - </a:t>
            </a:r>
            <a:r>
              <a:rPr lang="en-CA" dirty="0"/>
              <a:t>occurs when a combination of external and internal forces act on a structure at one time (this is </a:t>
            </a:r>
            <a:r>
              <a:rPr lang="en-CA" u="sng" dirty="0"/>
              <a:t>normal</a:t>
            </a:r>
            <a:r>
              <a:rPr lang="en-CA" dirty="0"/>
              <a:t>)</a:t>
            </a:r>
          </a:p>
          <a:p>
            <a:pPr marL="38100" indent="0">
              <a:buNone/>
            </a:pPr>
            <a:endParaRPr lang="en-CA" sz="1200" dirty="0"/>
          </a:p>
          <a:p>
            <a:pPr marL="38100" indent="0">
              <a:buNone/>
            </a:pPr>
            <a:r>
              <a:rPr lang="en-CA" b="1" i="1" dirty="0"/>
              <a:t>Structural fatigue - </a:t>
            </a:r>
            <a:r>
              <a:rPr lang="en-CA" dirty="0"/>
              <a:t>occurs when a combination of external and internal forces weakens components of a structure (e.g. weakening of beams or concrete).</a:t>
            </a:r>
          </a:p>
          <a:p>
            <a:pPr marL="38100" indent="0">
              <a:buNone/>
            </a:pPr>
            <a:endParaRPr lang="en-CA" sz="1400" dirty="0"/>
          </a:p>
          <a:p>
            <a:pPr marL="38100" indent="0">
              <a:buNone/>
            </a:pPr>
            <a:r>
              <a:rPr lang="en-CA" b="1" i="1" dirty="0"/>
              <a:t>Structural failure - </a:t>
            </a:r>
            <a:r>
              <a:rPr lang="en-CA" dirty="0"/>
              <a:t>occurs when the structure itself collapses.</a:t>
            </a:r>
          </a:p>
          <a:p>
            <a:pPr marL="38100" indent="0">
              <a:buNone/>
            </a:pPr>
            <a:endParaRPr lang="en-CA" dirty="0"/>
          </a:p>
          <a:p>
            <a:pPr marL="38100" indent="0">
              <a:buNone/>
            </a:pPr>
            <a:endParaRPr lang="en-CA" dirty="0"/>
          </a:p>
        </p:txBody>
      </p:sp>
    </p:spTree>
    <p:extLst>
      <p:ext uri="{BB962C8B-B14F-4D97-AF65-F5344CB8AC3E}">
        <p14:creationId xmlns:p14="http://schemas.microsoft.com/office/powerpoint/2010/main" val="16164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7DE8EE-23EB-48BA-8A48-AD21762B194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6571" y="2584705"/>
            <a:ext cx="1955800" cy="2933700"/>
          </a:xfrm>
          <a:prstGeom prst="rect">
            <a:avLst/>
          </a:prstGeom>
        </p:spPr>
      </p:pic>
      <p:sp>
        <p:nvSpPr>
          <p:cNvPr id="2" name="Title 1">
            <a:extLst>
              <a:ext uri="{FF2B5EF4-FFF2-40B4-BE49-F238E27FC236}">
                <a16:creationId xmlns:a16="http://schemas.microsoft.com/office/drawing/2014/main" id="{6F5B8BBD-5248-46B7-BC23-95084FD97706}"/>
              </a:ext>
            </a:extLst>
          </p:cNvPr>
          <p:cNvSpPr>
            <a:spLocks noGrp="1"/>
          </p:cNvSpPr>
          <p:nvPr>
            <p:ph type="title"/>
          </p:nvPr>
        </p:nvSpPr>
        <p:spPr/>
        <p:txBody>
          <a:bodyPr/>
          <a:lstStyle/>
          <a:p>
            <a:r>
              <a:rPr lang="en-CA" dirty="0"/>
              <a:t>Evidence of Fatigue: </a:t>
            </a:r>
          </a:p>
        </p:txBody>
      </p:sp>
      <p:sp>
        <p:nvSpPr>
          <p:cNvPr id="3" name="Text Placeholder 2">
            <a:extLst>
              <a:ext uri="{FF2B5EF4-FFF2-40B4-BE49-F238E27FC236}">
                <a16:creationId xmlns:a16="http://schemas.microsoft.com/office/drawing/2014/main" id="{1965EEC1-7319-44AA-AE7E-5CD79739AB47}"/>
              </a:ext>
            </a:extLst>
          </p:cNvPr>
          <p:cNvSpPr>
            <a:spLocks noGrp="1"/>
          </p:cNvSpPr>
          <p:nvPr>
            <p:ph type="body" idx="1"/>
          </p:nvPr>
        </p:nvSpPr>
        <p:spPr/>
        <p:txBody>
          <a:bodyPr/>
          <a:lstStyle/>
          <a:p>
            <a:pPr marL="38100" indent="0">
              <a:buNone/>
            </a:pPr>
            <a:endParaRPr lang="en-CA" dirty="0"/>
          </a:p>
          <a:p>
            <a:endParaRPr lang="en-CA" dirty="0"/>
          </a:p>
        </p:txBody>
      </p:sp>
      <p:pic>
        <p:nvPicPr>
          <p:cNvPr id="5" name="Picture 4">
            <a:extLst>
              <a:ext uri="{FF2B5EF4-FFF2-40B4-BE49-F238E27FC236}">
                <a16:creationId xmlns:a16="http://schemas.microsoft.com/office/drawing/2014/main" id="{D316AA0A-5287-4C46-A2DF-8EB83E09368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90362" y="4368951"/>
            <a:ext cx="2926080" cy="1935480"/>
          </a:xfrm>
          <a:prstGeom prst="rect">
            <a:avLst/>
          </a:prstGeom>
        </p:spPr>
      </p:pic>
      <p:sp>
        <p:nvSpPr>
          <p:cNvPr id="8" name="TextBox 7">
            <a:extLst>
              <a:ext uri="{FF2B5EF4-FFF2-40B4-BE49-F238E27FC236}">
                <a16:creationId xmlns:a16="http://schemas.microsoft.com/office/drawing/2014/main" id="{8DBB7417-FDAA-4AAF-8F37-CBB2CE8F4628}"/>
              </a:ext>
            </a:extLst>
          </p:cNvPr>
          <p:cNvSpPr txBox="1"/>
          <p:nvPr/>
        </p:nvSpPr>
        <p:spPr>
          <a:xfrm>
            <a:off x="1625600" y="6847347"/>
            <a:ext cx="1955800" cy="369332"/>
          </a:xfrm>
          <a:prstGeom prst="rect">
            <a:avLst/>
          </a:prstGeom>
          <a:noFill/>
        </p:spPr>
        <p:txBody>
          <a:bodyPr wrap="square" rtlCol="0">
            <a:spAutoFit/>
          </a:bodyPr>
          <a:lstStyle/>
          <a:p>
            <a:r>
              <a:rPr lang="en-CA" sz="900" dirty="0">
                <a:hlinkClick r:id="rId3" tooltip="https://www.forestryimages.org/browse/detail.cfm?imgnum=1408016"/>
              </a:rPr>
              <a:t>This Photo</a:t>
            </a:r>
            <a:r>
              <a:rPr lang="en-CA" sz="900" dirty="0"/>
              <a:t> by Unknown Author is licensed under </a:t>
            </a:r>
            <a:r>
              <a:rPr lang="en-CA" sz="900" dirty="0">
                <a:hlinkClick r:id="rId6" tooltip="https://creativecommons.org/licenses/by/3.0/"/>
              </a:rPr>
              <a:t>CC BY</a:t>
            </a:r>
            <a:endParaRPr lang="en-CA" sz="900" dirty="0"/>
          </a:p>
        </p:txBody>
      </p:sp>
      <p:sp>
        <p:nvSpPr>
          <p:cNvPr id="11" name="TextBox 10">
            <a:extLst>
              <a:ext uri="{FF2B5EF4-FFF2-40B4-BE49-F238E27FC236}">
                <a16:creationId xmlns:a16="http://schemas.microsoft.com/office/drawing/2014/main" id="{CF974FC3-F1BF-40B2-BE8D-FC4067F88705}"/>
              </a:ext>
            </a:extLst>
          </p:cNvPr>
          <p:cNvSpPr txBox="1"/>
          <p:nvPr/>
        </p:nvSpPr>
        <p:spPr>
          <a:xfrm>
            <a:off x="3733800" y="4520854"/>
            <a:ext cx="2717800" cy="369332"/>
          </a:xfrm>
          <a:prstGeom prst="rect">
            <a:avLst/>
          </a:prstGeom>
          <a:noFill/>
        </p:spPr>
        <p:txBody>
          <a:bodyPr wrap="square" rtlCol="0">
            <a:spAutoFit/>
          </a:bodyPr>
          <a:lstStyle/>
          <a:p>
            <a:r>
              <a:rPr lang="en-CA" sz="900" dirty="0">
                <a:hlinkClick r:id="rId7" tooltip="https://www.flickr.com/photos/stevendepolo/4482491295/"/>
              </a:rPr>
              <a:t>This Photo</a:t>
            </a:r>
            <a:r>
              <a:rPr lang="en-CA" sz="900" dirty="0"/>
              <a:t> by Unknown Author is licensed under </a:t>
            </a:r>
            <a:r>
              <a:rPr lang="en-CA" sz="900" dirty="0">
                <a:hlinkClick r:id="rId6" tooltip="https://creativecommons.org/licenses/by/3.0/"/>
              </a:rPr>
              <a:t>CC BY</a:t>
            </a:r>
            <a:endParaRPr lang="en-CA" sz="900" dirty="0"/>
          </a:p>
        </p:txBody>
      </p:sp>
      <p:sp>
        <p:nvSpPr>
          <p:cNvPr id="14" name="TextBox 13">
            <a:extLst>
              <a:ext uri="{FF2B5EF4-FFF2-40B4-BE49-F238E27FC236}">
                <a16:creationId xmlns:a16="http://schemas.microsoft.com/office/drawing/2014/main" id="{B5AC6B49-7D0E-40AF-A56C-02159E587BEC}"/>
              </a:ext>
            </a:extLst>
          </p:cNvPr>
          <p:cNvSpPr txBox="1"/>
          <p:nvPr/>
        </p:nvSpPr>
        <p:spPr>
          <a:xfrm>
            <a:off x="5811638" y="6628953"/>
            <a:ext cx="2951362" cy="369332"/>
          </a:xfrm>
          <a:prstGeom prst="rect">
            <a:avLst/>
          </a:prstGeom>
          <a:noFill/>
        </p:spPr>
        <p:txBody>
          <a:bodyPr wrap="square" rtlCol="0">
            <a:spAutoFit/>
          </a:bodyPr>
          <a:lstStyle/>
          <a:p>
            <a:r>
              <a:rPr lang="en-CA" sz="900" dirty="0">
                <a:hlinkClick r:id="rId8" tooltip="https://en.wikipedia.org/wiki/Environmental_stress_cracking"/>
              </a:rPr>
              <a:t>This Photo</a:t>
            </a:r>
            <a:r>
              <a:rPr lang="en-CA" sz="900" dirty="0"/>
              <a:t> by Unknown Author is licensed under </a:t>
            </a:r>
            <a:r>
              <a:rPr lang="en-CA" sz="900" dirty="0">
                <a:hlinkClick r:id="rId9" tooltip="https://creativecommons.org/licenses/by-sa/3.0/"/>
              </a:rPr>
              <a:t>CC BY-SA</a:t>
            </a:r>
            <a:endParaRPr lang="en-CA" sz="900" dirty="0"/>
          </a:p>
        </p:txBody>
      </p:sp>
      <p:pic>
        <p:nvPicPr>
          <p:cNvPr id="16" name="Picture 15">
            <a:extLst>
              <a:ext uri="{FF2B5EF4-FFF2-40B4-BE49-F238E27FC236}">
                <a16:creationId xmlns:a16="http://schemas.microsoft.com/office/drawing/2014/main" id="{A44493C7-BD0E-48AB-8546-B843A4C314A4}"/>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2951021" y="3456584"/>
            <a:ext cx="2543175" cy="3810000"/>
          </a:xfrm>
          <a:prstGeom prst="rect">
            <a:avLst/>
          </a:prstGeom>
        </p:spPr>
      </p:pic>
      <p:sp>
        <p:nvSpPr>
          <p:cNvPr id="17" name="TextBox 16">
            <a:extLst>
              <a:ext uri="{FF2B5EF4-FFF2-40B4-BE49-F238E27FC236}">
                <a16:creationId xmlns:a16="http://schemas.microsoft.com/office/drawing/2014/main" id="{6ABA6540-5741-49B1-8311-260934FB0386}"/>
              </a:ext>
            </a:extLst>
          </p:cNvPr>
          <p:cNvSpPr txBox="1"/>
          <p:nvPr/>
        </p:nvSpPr>
        <p:spPr>
          <a:xfrm>
            <a:off x="3733800" y="7975600"/>
            <a:ext cx="2543175" cy="369332"/>
          </a:xfrm>
          <a:prstGeom prst="rect">
            <a:avLst/>
          </a:prstGeom>
          <a:noFill/>
        </p:spPr>
        <p:txBody>
          <a:bodyPr wrap="square" rtlCol="0">
            <a:spAutoFit/>
          </a:bodyPr>
          <a:lstStyle/>
          <a:p>
            <a:r>
              <a:rPr lang="en-CA" sz="900" dirty="0">
                <a:hlinkClick r:id="rId11" tooltip="http://sascharomeo.blogspot.com/p/reversible-lego-play-table.html"/>
              </a:rPr>
              <a:t>This Photo</a:t>
            </a:r>
            <a:r>
              <a:rPr lang="en-CA" sz="900" dirty="0"/>
              <a:t> by Unknown Author is licensed under </a:t>
            </a:r>
            <a:r>
              <a:rPr lang="en-CA" sz="900" dirty="0">
                <a:hlinkClick r:id="rId12" tooltip="https://creativecommons.org/licenses/by-nc-nd/3.0/"/>
              </a:rPr>
              <a:t>CC BY-NC-ND</a:t>
            </a:r>
            <a:endParaRPr lang="en-CA" sz="900" dirty="0"/>
          </a:p>
        </p:txBody>
      </p:sp>
      <p:pic>
        <p:nvPicPr>
          <p:cNvPr id="10" name="Picture 9">
            <a:extLst>
              <a:ext uri="{FF2B5EF4-FFF2-40B4-BE49-F238E27FC236}">
                <a16:creationId xmlns:a16="http://schemas.microsoft.com/office/drawing/2014/main" id="{C8973C88-6DD1-430A-A16E-354CC8B8FC78}"/>
              </a:ext>
            </a:extLst>
          </p:cNvPr>
          <p:cNvPicPr>
            <a:picLocks noChangeAspect="1"/>
          </p:cNvPicPr>
          <p:nvPr/>
        </p:nvPicPr>
        <p:blipFill>
          <a:blip r:embed="rId13">
            <a:extLst>
              <a:ext uri="{837473B0-CC2E-450A-ABE3-18F120FF3D39}">
                <a1611:picAttrSrcUrl xmlns:a1611="http://schemas.microsoft.com/office/drawing/2016/11/main" r:id="rId7"/>
              </a:ext>
            </a:extLst>
          </a:blip>
          <a:stretch>
            <a:fillRect/>
          </a:stretch>
        </p:blipFill>
        <p:spPr>
          <a:xfrm>
            <a:off x="3733800" y="2516428"/>
            <a:ext cx="2818266" cy="1880312"/>
          </a:xfrm>
          <a:prstGeom prst="rect">
            <a:avLst/>
          </a:prstGeom>
        </p:spPr>
      </p:pic>
      <p:pic>
        <p:nvPicPr>
          <p:cNvPr id="13" name="Picture 12">
            <a:extLst>
              <a:ext uri="{FF2B5EF4-FFF2-40B4-BE49-F238E27FC236}">
                <a16:creationId xmlns:a16="http://schemas.microsoft.com/office/drawing/2014/main" id="{7C7A64EF-A254-4FA3-A709-93FCA6F555CD}"/>
              </a:ext>
            </a:extLst>
          </p:cNvPr>
          <p:cNvPicPr>
            <a:picLocks noChangeAspect="1"/>
          </p:cNvPicPr>
          <p:nvPr/>
        </p:nvPicPr>
        <p:blipFill>
          <a:blip r:embed="rId14">
            <a:extLst>
              <a:ext uri="{837473B0-CC2E-450A-ABE3-18F120FF3D39}">
                <a1611:picAttrSrcUrl xmlns:a1611="http://schemas.microsoft.com/office/drawing/2016/11/main" r:id="rId8"/>
              </a:ext>
            </a:extLst>
          </a:blip>
          <a:stretch>
            <a:fillRect/>
          </a:stretch>
        </p:blipFill>
        <p:spPr>
          <a:xfrm>
            <a:off x="5811638" y="2273797"/>
            <a:ext cx="2951362" cy="4245885"/>
          </a:xfrm>
          <a:prstGeom prst="rect">
            <a:avLst/>
          </a:prstGeom>
        </p:spPr>
      </p:pic>
    </p:spTree>
    <p:extLst>
      <p:ext uri="{BB962C8B-B14F-4D97-AF65-F5344CB8AC3E}">
        <p14:creationId xmlns:p14="http://schemas.microsoft.com/office/powerpoint/2010/main" val="3691570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8A697B4-A286-40D4-9C21-5BE864780BA6}"/>
              </a:ext>
            </a:extLst>
          </p:cNvPr>
          <p:cNvSpPr>
            <a:spLocks noGrp="1" noChangeArrowheads="1"/>
          </p:cNvSpPr>
          <p:nvPr>
            <p:ph type="title"/>
          </p:nvPr>
        </p:nvSpPr>
        <p:spPr/>
        <p:txBody>
          <a:bodyPr/>
          <a:lstStyle/>
          <a:p>
            <a:pPr eaLnBrk="1" hangingPunct="1"/>
            <a:r>
              <a:rPr lang="en-US" altLang="en-US" dirty="0"/>
              <a:t>Material Failure</a:t>
            </a:r>
          </a:p>
        </p:txBody>
      </p:sp>
      <p:sp>
        <p:nvSpPr>
          <p:cNvPr id="87043" name="Rectangle 3">
            <a:extLst>
              <a:ext uri="{FF2B5EF4-FFF2-40B4-BE49-F238E27FC236}">
                <a16:creationId xmlns:a16="http://schemas.microsoft.com/office/drawing/2014/main" id="{1F3BFD24-21E9-495A-82D9-EC32D430F2D0}"/>
              </a:ext>
            </a:extLst>
          </p:cNvPr>
          <p:cNvSpPr>
            <a:spLocks noGrp="1" noChangeArrowheads="1"/>
          </p:cNvSpPr>
          <p:nvPr>
            <p:ph type="body" idx="1"/>
          </p:nvPr>
        </p:nvSpPr>
        <p:spPr/>
        <p:txBody>
          <a:bodyPr/>
          <a:lstStyle/>
          <a:p>
            <a:pPr eaLnBrk="1" hangingPunct="1">
              <a:lnSpc>
                <a:spcPct val="90000"/>
              </a:lnSpc>
            </a:pPr>
            <a:r>
              <a:rPr lang="en-US" altLang="en-US" b="1" u="sng" dirty="0"/>
              <a:t>Torsion-</a:t>
            </a:r>
            <a:r>
              <a:rPr lang="en-US" altLang="en-US" dirty="0"/>
              <a:t> twisting can cause material failure.  When sections of the structure slide past each other the structure and crack or break in two.  When the twisting action makes the structure unusable (not broken) is has failed because it has lost its shape.</a:t>
            </a:r>
          </a:p>
          <a:p>
            <a:pPr eaLnBrk="1" hangingPunct="1">
              <a:lnSpc>
                <a:spcPct val="90000"/>
              </a:lnSpc>
            </a:pPr>
            <a:endParaRPr lang="en-US" altLang="en-US" dirty="0"/>
          </a:p>
          <a:p>
            <a:pPr eaLnBrk="1" hangingPunct="1">
              <a:lnSpc>
                <a:spcPct val="90000"/>
              </a:lnSpc>
            </a:pPr>
            <a:endParaRPr lang="en-US" altLang="en-US" dirty="0"/>
          </a:p>
          <a:p>
            <a:pPr eaLnBrk="1" hangingPunct="1">
              <a:lnSpc>
                <a:spcPct val="90000"/>
              </a:lnSpc>
            </a:pPr>
            <a:r>
              <a:rPr lang="en-US" altLang="en-US" sz="1200" dirty="0">
                <a:hlinkClick r:id="rId2"/>
              </a:rPr>
              <a:t>YouTube - Tacoma Bridge Disaster</a:t>
            </a:r>
            <a:endParaRPr lang="en-US" altLang="en-US" sz="1200" dirty="0"/>
          </a:p>
        </p:txBody>
      </p:sp>
      <p:pic>
        <p:nvPicPr>
          <p:cNvPr id="87044" name="Picture 5" descr="torsion034">
            <a:hlinkClick r:id="rId3"/>
            <a:extLst>
              <a:ext uri="{FF2B5EF4-FFF2-40B4-BE49-F238E27FC236}">
                <a16:creationId xmlns:a16="http://schemas.microsoft.com/office/drawing/2014/main" id="{1BE3577D-502B-4403-AA2B-9EADEFA78C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04800"/>
            <a:ext cx="1981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7" descr="fig06">
            <a:hlinkClick r:id="rId5"/>
            <a:extLst>
              <a:ext uri="{FF2B5EF4-FFF2-40B4-BE49-F238E27FC236}">
                <a16:creationId xmlns:a16="http://schemas.microsoft.com/office/drawing/2014/main" id="{44AC83B2-4F9B-4B0C-A03A-D2A0FD0390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029200"/>
            <a:ext cx="23622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460C3E9E-4266-428B-A11B-89E0106AEB5C}"/>
              </a:ext>
            </a:extLst>
          </p:cNvPr>
          <p:cNvSpPr>
            <a:spLocks noGrp="1" noChangeArrowheads="1"/>
          </p:cNvSpPr>
          <p:nvPr>
            <p:ph type="title"/>
          </p:nvPr>
        </p:nvSpPr>
        <p:spPr/>
        <p:txBody>
          <a:bodyPr/>
          <a:lstStyle/>
          <a:p>
            <a:pPr eaLnBrk="1" hangingPunct="1"/>
            <a:r>
              <a:rPr lang="en-US" altLang="en-US" dirty="0">
                <a:solidFill>
                  <a:schemeClr val="tx1"/>
                </a:solidFill>
              </a:rPr>
              <a:t>Material Failure</a:t>
            </a:r>
          </a:p>
        </p:txBody>
      </p:sp>
      <p:sp>
        <p:nvSpPr>
          <p:cNvPr id="84995" name="Rectangle 3">
            <a:extLst>
              <a:ext uri="{FF2B5EF4-FFF2-40B4-BE49-F238E27FC236}">
                <a16:creationId xmlns:a16="http://schemas.microsoft.com/office/drawing/2014/main" id="{EFA58685-30A1-48DE-B063-CC95B8AADC7D}"/>
              </a:ext>
            </a:extLst>
          </p:cNvPr>
          <p:cNvSpPr>
            <a:spLocks noGrp="1" noChangeArrowheads="1"/>
          </p:cNvSpPr>
          <p:nvPr>
            <p:ph type="body" idx="1"/>
          </p:nvPr>
        </p:nvSpPr>
        <p:spPr/>
        <p:txBody>
          <a:bodyPr/>
          <a:lstStyle/>
          <a:p>
            <a:pPr eaLnBrk="1" hangingPunct="1"/>
            <a:r>
              <a:rPr lang="en-US" altLang="en-US" b="1" u="sng" dirty="0"/>
              <a:t>Shear-</a:t>
            </a:r>
            <a:r>
              <a:rPr lang="en-US" altLang="en-US" dirty="0"/>
              <a:t> minor weaknesses in a material can cause failure because the particles move farther apart and are less attracted to each other.  This can be cause by compression.</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sz="1200" dirty="0">
                <a:hlinkClick r:id="rId2"/>
              </a:rPr>
              <a:t>YouTube - House Payload</a:t>
            </a:r>
            <a:endParaRPr lang="en-US" altLang="en-US" sz="1200" dirty="0"/>
          </a:p>
          <a:p>
            <a:pPr eaLnBrk="1" hangingPunct="1"/>
            <a:endParaRPr lang="en-US" altLang="en-US" sz="1200" dirty="0"/>
          </a:p>
        </p:txBody>
      </p:sp>
      <p:pic>
        <p:nvPicPr>
          <p:cNvPr id="84996" name="Picture 5" descr="shear">
            <a:hlinkClick r:id="rId3"/>
            <a:extLst>
              <a:ext uri="{FF2B5EF4-FFF2-40B4-BE49-F238E27FC236}">
                <a16:creationId xmlns:a16="http://schemas.microsoft.com/office/drawing/2014/main" id="{DB5F9FE8-3E44-494A-9416-C5E3568134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038600"/>
            <a:ext cx="27432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8E401D1B-9F87-4D6D-8528-C1A6C3B53298}"/>
              </a:ext>
            </a:extLst>
          </p:cNvPr>
          <p:cNvSpPr>
            <a:spLocks noGrp="1" noChangeArrowheads="1"/>
          </p:cNvSpPr>
          <p:nvPr>
            <p:ph type="title"/>
          </p:nvPr>
        </p:nvSpPr>
        <p:spPr/>
        <p:txBody>
          <a:bodyPr/>
          <a:lstStyle/>
          <a:p>
            <a:pPr algn="ctr" eaLnBrk="1" hangingPunct="1"/>
            <a:r>
              <a:rPr lang="en-US" altLang="en-US" dirty="0">
                <a:solidFill>
                  <a:schemeClr val="tx1"/>
                </a:solidFill>
              </a:rPr>
              <a:t>Material Failure</a:t>
            </a:r>
          </a:p>
        </p:txBody>
      </p:sp>
      <p:sp>
        <p:nvSpPr>
          <p:cNvPr id="86019" name="Rectangle 3">
            <a:extLst>
              <a:ext uri="{FF2B5EF4-FFF2-40B4-BE49-F238E27FC236}">
                <a16:creationId xmlns:a16="http://schemas.microsoft.com/office/drawing/2014/main" id="{8584262A-4E31-4C40-8370-50F11FF2602A}"/>
              </a:ext>
            </a:extLst>
          </p:cNvPr>
          <p:cNvSpPr>
            <a:spLocks noGrp="1" noChangeArrowheads="1"/>
          </p:cNvSpPr>
          <p:nvPr>
            <p:ph type="body" idx="1"/>
          </p:nvPr>
        </p:nvSpPr>
        <p:spPr>
          <a:xfrm>
            <a:off x="457200" y="2027238"/>
            <a:ext cx="8229600" cy="4540662"/>
          </a:xfrm>
        </p:spPr>
        <p:txBody>
          <a:bodyPr/>
          <a:lstStyle/>
          <a:p>
            <a:pPr eaLnBrk="1" hangingPunct="1"/>
            <a:r>
              <a:rPr lang="en-US" altLang="en-US" b="1" u="sng" dirty="0"/>
              <a:t>Bend or buckle-</a:t>
            </a:r>
            <a:r>
              <a:rPr lang="en-US" altLang="en-US" dirty="0"/>
              <a:t> compression can also cause a material to bend and buckle- like a pop can that is stepped on.  To prevent this, reinforcements – stringers and ribs- are used to strengthen the structure.</a:t>
            </a:r>
          </a:p>
          <a:p>
            <a:pPr eaLnBrk="1" hangingPunct="1"/>
            <a:endParaRPr lang="en-US" altLang="en-US" dirty="0"/>
          </a:p>
          <a:p>
            <a:pPr eaLnBrk="1" hangingPunct="1"/>
            <a:endParaRPr lang="en-US" altLang="en-US" dirty="0"/>
          </a:p>
          <a:p>
            <a:pPr eaLnBrk="1" hangingPunct="1"/>
            <a:r>
              <a:rPr lang="en-US" altLang="en-US" sz="1200" dirty="0">
                <a:hlinkClick r:id="rId2"/>
              </a:rPr>
              <a:t>YouTube - Boomer Bridges Are Falling Down: i-35 Bridge Collapse</a:t>
            </a:r>
            <a:endParaRPr lang="en-US" altLang="en-US" sz="1200" dirty="0"/>
          </a:p>
        </p:txBody>
      </p:sp>
      <p:pic>
        <p:nvPicPr>
          <p:cNvPr id="86020" name="Picture 5" descr="columnB01_pic_01">
            <a:hlinkClick r:id="rId3"/>
            <a:extLst>
              <a:ext uri="{FF2B5EF4-FFF2-40B4-BE49-F238E27FC236}">
                <a16:creationId xmlns:a16="http://schemas.microsoft.com/office/drawing/2014/main" id="{1F55990D-BC3F-4154-B88C-CCAD3747FE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
            <a:ext cx="1473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7" descr="cylexpt">
            <a:hlinkClick r:id="rId5"/>
            <a:extLst>
              <a:ext uri="{FF2B5EF4-FFF2-40B4-BE49-F238E27FC236}">
                <a16:creationId xmlns:a16="http://schemas.microsoft.com/office/drawing/2014/main" id="{C556D15E-FC8F-471B-81F4-00D61BC242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7517" y="3946938"/>
            <a:ext cx="15017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9" descr="image001">
            <a:hlinkClick r:id="rId7"/>
            <a:extLst>
              <a:ext uri="{FF2B5EF4-FFF2-40B4-BE49-F238E27FC236}">
                <a16:creationId xmlns:a16="http://schemas.microsoft.com/office/drawing/2014/main" id="{31D6D40B-A808-484E-B4D2-60AD070341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304800"/>
            <a:ext cx="2286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F4625882-E6BA-41A2-93A3-C64D391FB884}"/>
              </a:ext>
            </a:extLst>
          </p:cNvPr>
          <p:cNvSpPr>
            <a:spLocks noGrp="1" noChangeArrowheads="1"/>
          </p:cNvSpPr>
          <p:nvPr>
            <p:ph type="title"/>
          </p:nvPr>
        </p:nvSpPr>
        <p:spPr/>
        <p:txBody>
          <a:bodyPr/>
          <a:lstStyle/>
          <a:p>
            <a:pPr eaLnBrk="1" hangingPunct="1"/>
            <a:r>
              <a:rPr lang="en-US" altLang="en-US" dirty="0"/>
              <a:t>Making Use of Stresses</a:t>
            </a:r>
          </a:p>
        </p:txBody>
      </p:sp>
      <p:sp>
        <p:nvSpPr>
          <p:cNvPr id="88067" name="Rectangle 3">
            <a:extLst>
              <a:ext uri="{FF2B5EF4-FFF2-40B4-BE49-F238E27FC236}">
                <a16:creationId xmlns:a16="http://schemas.microsoft.com/office/drawing/2014/main" id="{9E420750-6310-44C3-9331-F69F556D60A5}"/>
              </a:ext>
            </a:extLst>
          </p:cNvPr>
          <p:cNvSpPr>
            <a:spLocks noGrp="1" noChangeArrowheads="1"/>
          </p:cNvSpPr>
          <p:nvPr>
            <p:ph type="body" idx="1"/>
          </p:nvPr>
        </p:nvSpPr>
        <p:spPr/>
        <p:txBody>
          <a:bodyPr/>
          <a:lstStyle/>
          <a:p>
            <a:pPr eaLnBrk="1" hangingPunct="1"/>
            <a:r>
              <a:rPr lang="en-US" altLang="en-US" b="1" u="sng" dirty="0"/>
              <a:t>Buckle:</a:t>
            </a:r>
            <a:r>
              <a:rPr lang="en-US" altLang="en-US" dirty="0"/>
              <a:t> Car bumpers are designed to buckle in a collision – as the metal fails, it absorbs some of the energy of the impact, which protects the occupants of the vehicle.</a:t>
            </a:r>
          </a:p>
          <a:p>
            <a:pPr eaLnBrk="1" hangingPunct="1"/>
            <a:r>
              <a:rPr lang="en-US" altLang="en-US" sz="1200" dirty="0">
                <a:hlinkClick r:id="rId2"/>
              </a:rPr>
              <a:t>YouTube - Lexus bumper</a:t>
            </a:r>
            <a:endParaRPr lang="en-US" altLang="en-US" sz="1200" dirty="0"/>
          </a:p>
        </p:txBody>
      </p:sp>
      <p:pic>
        <p:nvPicPr>
          <p:cNvPr id="88068" name="Picture 5" descr="mar0107-crashtest2-12">
            <a:hlinkClick r:id="rId3"/>
            <a:extLst>
              <a:ext uri="{FF2B5EF4-FFF2-40B4-BE49-F238E27FC236}">
                <a16:creationId xmlns:a16="http://schemas.microsoft.com/office/drawing/2014/main" id="{AE2271E6-3AD3-4C7B-84A3-D4ACE18C5E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343400"/>
            <a:ext cx="25146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7" descr="bumper%2520crash%2520examples">
            <a:hlinkClick r:id="rId5"/>
            <a:extLst>
              <a:ext uri="{FF2B5EF4-FFF2-40B4-BE49-F238E27FC236}">
                <a16:creationId xmlns:a16="http://schemas.microsoft.com/office/drawing/2014/main" id="{E7FC43C1-E202-4E46-88CA-648D0D9BB4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572000"/>
            <a:ext cx="38100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48698E92-EA1B-446B-82D9-D8DA9A61DAEF}"/>
              </a:ext>
            </a:extLst>
          </p:cNvPr>
          <p:cNvSpPr>
            <a:spLocks noGrp="1" noChangeArrowheads="1"/>
          </p:cNvSpPr>
          <p:nvPr>
            <p:ph type="title"/>
          </p:nvPr>
        </p:nvSpPr>
        <p:spPr/>
        <p:txBody>
          <a:bodyPr/>
          <a:lstStyle/>
          <a:p>
            <a:pPr eaLnBrk="1" hangingPunct="1"/>
            <a:r>
              <a:rPr lang="en-US" altLang="en-US" dirty="0"/>
              <a:t>Making Uses of Stresses</a:t>
            </a:r>
          </a:p>
        </p:txBody>
      </p:sp>
      <p:sp>
        <p:nvSpPr>
          <p:cNvPr id="89091" name="Rectangle 3">
            <a:extLst>
              <a:ext uri="{FF2B5EF4-FFF2-40B4-BE49-F238E27FC236}">
                <a16:creationId xmlns:a16="http://schemas.microsoft.com/office/drawing/2014/main" id="{90FD2CF8-381A-4876-8EEE-329D5DD2D6FB}"/>
              </a:ext>
            </a:extLst>
          </p:cNvPr>
          <p:cNvSpPr>
            <a:spLocks noGrp="1" noChangeArrowheads="1"/>
          </p:cNvSpPr>
          <p:nvPr>
            <p:ph type="body" idx="1"/>
          </p:nvPr>
        </p:nvSpPr>
        <p:spPr/>
        <p:txBody>
          <a:bodyPr/>
          <a:lstStyle/>
          <a:p>
            <a:pPr eaLnBrk="1" hangingPunct="1"/>
            <a:r>
              <a:rPr lang="en-US" altLang="en-US" b="1" u="sng" dirty="0"/>
              <a:t>Shear:</a:t>
            </a:r>
            <a:r>
              <a:rPr lang="en-US" altLang="en-US" dirty="0"/>
              <a:t> Shear pins are used in outboard motors to prevent failure of the motor (when the propeller gets tangled in weeds), a shear pin breaks and the propeller becomes disengaged  with the motor and gears.</a:t>
            </a:r>
            <a:endParaRPr lang="en-US" altLang="en-US" b="1" u="sng" dirty="0"/>
          </a:p>
        </p:txBody>
      </p:sp>
      <p:pic>
        <p:nvPicPr>
          <p:cNvPr id="89092" name="Picture 5" descr="Tohatsu_30_HP_Outboard_Boat_Motor">
            <a:hlinkClick r:id="rId2"/>
            <a:extLst>
              <a:ext uri="{FF2B5EF4-FFF2-40B4-BE49-F238E27FC236}">
                <a16:creationId xmlns:a16="http://schemas.microsoft.com/office/drawing/2014/main" id="{3F7081B3-505B-4F5F-A8FF-2E485A308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419600"/>
            <a:ext cx="1689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Text Box 6">
            <a:extLst>
              <a:ext uri="{FF2B5EF4-FFF2-40B4-BE49-F238E27FC236}">
                <a16:creationId xmlns:a16="http://schemas.microsoft.com/office/drawing/2014/main" id="{13E1B235-0275-4A8C-B0FF-D5FCC3838F1E}"/>
              </a:ext>
            </a:extLst>
          </p:cNvPr>
          <p:cNvSpPr txBox="1">
            <a:spLocks noChangeArrowheads="1"/>
          </p:cNvSpPr>
          <p:nvPr/>
        </p:nvSpPr>
        <p:spPr bwMode="auto">
          <a:xfrm>
            <a:off x="838200" y="5257800"/>
            <a:ext cx="3429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200" dirty="0">
                <a:hlinkClick r:id="rId4"/>
              </a:rPr>
              <a:t>http://www.youtube.com/watch?v=d-TJw52PGYs</a:t>
            </a:r>
            <a:endParaRPr lang="en-US" altLang="en-US" sz="1200" dirty="0"/>
          </a:p>
          <a:p>
            <a:pPr eaLnBrk="1" hangingPunct="1">
              <a:spcBef>
                <a:spcPct val="50000"/>
              </a:spcBef>
            </a:pPr>
            <a:endParaRPr lang="en-US" altLang="en-US" sz="1200" dirty="0"/>
          </a:p>
        </p:txBody>
      </p:sp>
    </p:spTree>
  </p:cSld>
  <p:clrMapOvr>
    <a:masterClrMapping/>
  </p:clrMapOvr>
</p:sld>
</file>

<file path=ppt/theme/theme1.xml><?xml version="1.0" encoding="utf-8"?>
<a:theme xmlns:a="http://schemas.openxmlformats.org/drawingml/2006/main" name="Khaki">
  <a:themeElements>
    <a:clrScheme name="Custom 349">
      <a:dk1>
        <a:srgbClr val="262626"/>
      </a:dk1>
      <a:lt1>
        <a:srgbClr val="E6D6BD"/>
      </a:lt1>
      <a:dk2>
        <a:srgbClr val="535353"/>
      </a:dk2>
      <a:lt2>
        <a:srgbClr val="B4AD9E"/>
      </a:lt2>
      <a:accent1>
        <a:srgbClr val="ADB48E"/>
      </a:accent1>
      <a:accent2>
        <a:srgbClr val="867961"/>
      </a:accent2>
      <a:accent3>
        <a:srgbClr val="CBB680"/>
      </a:accent3>
      <a:accent4>
        <a:srgbClr val="78A3C0"/>
      </a:accent4>
      <a:accent5>
        <a:srgbClr val="C0AE91"/>
      </a:accent5>
      <a:accent6>
        <a:srgbClr val="668874"/>
      </a:accent6>
      <a:hlink>
        <a:srgbClr val="4B94B3"/>
      </a:hlink>
      <a:folHlink>
        <a:srgbClr val="4141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9012</TotalTime>
  <Words>1274</Words>
  <Application>Microsoft Office PowerPoint</Application>
  <PresentationFormat>On-screen Show (4:3)</PresentationFormat>
  <Paragraphs>142</Paragraphs>
  <Slides>27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ＭＳ Ｐゴシック</vt:lpstr>
      <vt:lpstr>Arial</vt:lpstr>
      <vt:lpstr>Times New Roman</vt:lpstr>
      <vt:lpstr>Trebuchet MS</vt:lpstr>
      <vt:lpstr>Khaki</vt:lpstr>
      <vt:lpstr>What is Structural Efficiency ? </vt:lpstr>
      <vt:lpstr>Calculate the structural efficiency: </vt:lpstr>
      <vt:lpstr>Stress, Fatigue or Failure? </vt:lpstr>
      <vt:lpstr>Evidence of Fatigue: </vt:lpstr>
      <vt:lpstr>Material Failure</vt:lpstr>
      <vt:lpstr>Material Failure</vt:lpstr>
      <vt:lpstr>Material Failure</vt:lpstr>
      <vt:lpstr>Making Use of Stresses</vt:lpstr>
      <vt:lpstr>Making Uses of Stresses</vt:lpstr>
      <vt:lpstr>Making Use of Stresses</vt:lpstr>
      <vt:lpstr>Structural Fatigue Poster Project</vt:lpstr>
      <vt:lpstr>Structural Components </vt:lpstr>
      <vt:lpstr>Structural Components - ARCH</vt:lpstr>
      <vt:lpstr>Structural Components - BEAMS</vt:lpstr>
      <vt:lpstr>Types of Beams</vt:lpstr>
      <vt:lpstr>Structural Components - COLUMNS</vt:lpstr>
      <vt:lpstr>Types of Columns</vt:lpstr>
      <vt:lpstr>Flying Buttresses</vt:lpstr>
      <vt:lpstr>Structural Components - TRUSS</vt:lpstr>
      <vt:lpstr>Structural Components - JOINTS</vt:lpstr>
      <vt:lpstr>Fixed Joints: Nails, Screws &amp; Rivets</vt:lpstr>
      <vt:lpstr>Fixed Joints: Interlocking Shapes</vt:lpstr>
      <vt:lpstr>Adhesives</vt:lpstr>
      <vt:lpstr>Welding and Soldering</vt:lpstr>
      <vt:lpstr>Bridge Design Challenges</vt:lpstr>
      <vt:lpstr>Spaghetti Structural Challenge! </vt:lpstr>
      <vt:lpstr>Reflection on Test Structures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Failure</dc:title>
  <dc:creator>Shannon Comte</dc:creator>
  <cp:lastModifiedBy>Shannon Comte</cp:lastModifiedBy>
  <cp:revision>19</cp:revision>
  <dcterms:modified xsi:type="dcterms:W3CDTF">2021-03-22T03:17:58Z</dcterms:modified>
</cp:coreProperties>
</file>