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0" r:id="rId2"/>
    <p:sldId id="258" r:id="rId3"/>
    <p:sldId id="262" r:id="rId4"/>
    <p:sldId id="263" r:id="rId5"/>
    <p:sldId id="264" r:id="rId6"/>
    <p:sldId id="265" r:id="rId7"/>
    <p:sldId id="266" r:id="rId8"/>
    <p:sldId id="268" r:id="rId9"/>
    <p:sldId id="267" r:id="rId10"/>
    <p:sldId id="269" r:id="rId11"/>
    <p:sldId id="259" r:id="rId12"/>
    <p:sldId id="257" r:id="rId13"/>
    <p:sldId id="256" r:id="rId14"/>
    <p:sldId id="260"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37" d="100"/>
          <a:sy n="37" d="100"/>
        </p:scale>
        <p:origin x="1140" y="24"/>
      </p:cViewPr>
      <p:guideLst/>
    </p:cSldViewPr>
  </p:slideViewPr>
  <p:notesTextViewPr>
    <p:cViewPr>
      <p:scale>
        <a:sx n="1" d="1"/>
        <a:sy n="1" d="1"/>
      </p:scale>
      <p:origin x="0" y="-2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ABCEC-0B1A-4DCF-8831-A5B36DDE696F}" type="datetimeFigureOut">
              <a:rPr lang="en-CA" smtClean="0"/>
              <a:t>2020-11-19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0FBFB-0604-49FB-B5AD-F0F87CF41D2B}" type="slidenum">
              <a:rPr lang="en-CA" smtClean="0"/>
              <a:t>‹#›</a:t>
            </a:fld>
            <a:endParaRPr lang="en-CA"/>
          </a:p>
        </p:txBody>
      </p:sp>
    </p:spTree>
    <p:extLst>
      <p:ext uri="{BB962C8B-B14F-4D97-AF65-F5344CB8AC3E}">
        <p14:creationId xmlns:p14="http://schemas.microsoft.com/office/powerpoint/2010/main" val="348927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molecules in the vinegar are more attracted to each other than to the molecules in oil. The molecules in oil are more attracted to each other than to the molecules in the vinegar. No matter how much you shake or stir your dressing, they will never stay mixed together.</a:t>
            </a:r>
          </a:p>
          <a:p>
            <a:endParaRPr lang="en-CA" dirty="0"/>
          </a:p>
        </p:txBody>
      </p:sp>
      <p:sp>
        <p:nvSpPr>
          <p:cNvPr id="4" name="Slide Number Placeholder 3"/>
          <p:cNvSpPr>
            <a:spLocks noGrp="1"/>
          </p:cNvSpPr>
          <p:nvPr>
            <p:ph type="sldNum" sz="quarter" idx="5"/>
          </p:nvPr>
        </p:nvSpPr>
        <p:spPr/>
        <p:txBody>
          <a:bodyPr/>
          <a:lstStyle/>
          <a:p>
            <a:fld id="{2270FBFB-0604-49FB-B5AD-F0F87CF41D2B}" type="slidenum">
              <a:rPr lang="en-CA" smtClean="0"/>
              <a:t>7</a:t>
            </a:fld>
            <a:endParaRPr lang="en-CA"/>
          </a:p>
        </p:txBody>
      </p:sp>
    </p:spTree>
    <p:extLst>
      <p:ext uri="{BB962C8B-B14F-4D97-AF65-F5344CB8AC3E}">
        <p14:creationId xmlns:p14="http://schemas.microsoft.com/office/powerpoint/2010/main" val="399961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4CE9799-9A33-41DE-BBDB-C2013459990C}" type="datetimeFigureOut">
              <a:rPr lang="en-CA" smtClean="0"/>
              <a:t>2020-11-19</a:t>
            </a:fld>
            <a:endParaRPr lang="en-CA"/>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CA"/>
          </a:p>
        </p:txBody>
      </p:sp>
      <p:sp>
        <p:nvSpPr>
          <p:cNvPr id="6" name="Slide Number Placeholder 5"/>
          <p:cNvSpPr>
            <a:spLocks noGrp="1"/>
          </p:cNvSpPr>
          <p:nvPr>
            <p:ph type="sldNum" sz="quarter" idx="12"/>
          </p:nvPr>
        </p:nvSpPr>
        <p:spPr>
          <a:xfrm>
            <a:off x="10469880" y="320040"/>
            <a:ext cx="914400" cy="320040"/>
          </a:xfrm>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331225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CE9799-9A33-41DE-BBDB-C2013459990C}" type="datetimeFigureOut">
              <a:rPr lang="en-CA" smtClean="0"/>
              <a:t>2020-11-19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350040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4CE9799-9A33-41DE-BBDB-C2013459990C}" type="datetimeFigureOut">
              <a:rPr lang="en-CA" smtClean="0"/>
              <a:t>2020-11-19</a:t>
            </a:fld>
            <a:endParaRPr lang="en-CA"/>
          </a:p>
        </p:txBody>
      </p:sp>
      <p:sp>
        <p:nvSpPr>
          <p:cNvPr id="5" name="Footer Placeholder 4"/>
          <p:cNvSpPr>
            <a:spLocks noGrp="1"/>
          </p:cNvSpPr>
          <p:nvPr>
            <p:ph type="ftr" sz="quarter" idx="11"/>
          </p:nvPr>
        </p:nvSpPr>
        <p:spPr>
          <a:xfrm>
            <a:off x="804672" y="6227064"/>
            <a:ext cx="10588752" cy="320040"/>
          </a:xfrm>
        </p:spPr>
        <p:txBody>
          <a:bodyPr/>
          <a:lstStyle/>
          <a:p>
            <a:endParaRPr lang="en-CA"/>
          </a:p>
        </p:txBody>
      </p:sp>
      <p:sp>
        <p:nvSpPr>
          <p:cNvPr id="6" name="Slide Number Placeholder 5"/>
          <p:cNvSpPr>
            <a:spLocks noGrp="1"/>
          </p:cNvSpPr>
          <p:nvPr>
            <p:ph type="sldNum" sz="quarter" idx="12"/>
          </p:nvPr>
        </p:nvSpPr>
        <p:spPr>
          <a:xfrm>
            <a:off x="10469880" y="320040"/>
            <a:ext cx="914400" cy="320040"/>
          </a:xfrm>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24799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CE9799-9A33-41DE-BBDB-C2013459990C}" type="datetimeFigureOut">
              <a:rPr lang="en-CA" smtClean="0"/>
              <a:t>2020-11-19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52286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04CE9799-9A33-41DE-BBDB-C2013459990C}" type="datetimeFigureOut">
              <a:rPr lang="en-CA" smtClean="0"/>
              <a:t>2020-11-19</a:t>
            </a:fld>
            <a:endParaRPr lang="en-CA"/>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CA"/>
          </a:p>
        </p:txBody>
      </p:sp>
      <p:sp>
        <p:nvSpPr>
          <p:cNvPr id="6" name="Slide Number Placeholder 5"/>
          <p:cNvSpPr>
            <a:spLocks noGrp="1"/>
          </p:cNvSpPr>
          <p:nvPr>
            <p:ph type="sldNum" sz="quarter" idx="12"/>
          </p:nvPr>
        </p:nvSpPr>
        <p:spPr>
          <a:xfrm>
            <a:off x="10469880" y="320040"/>
            <a:ext cx="914400" cy="320040"/>
          </a:xfrm>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142615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04CE9799-9A33-41DE-BBDB-C2013459990C}" type="datetimeFigureOut">
              <a:rPr lang="en-CA" smtClean="0"/>
              <a:t>2020-11-19</a:t>
            </a:fld>
            <a:endParaRPr lang="en-CA"/>
          </a:p>
        </p:txBody>
      </p:sp>
      <p:sp>
        <p:nvSpPr>
          <p:cNvPr id="6" name="Footer Placeholder 5"/>
          <p:cNvSpPr>
            <a:spLocks noGrp="1"/>
          </p:cNvSpPr>
          <p:nvPr>
            <p:ph type="ftr" sz="quarter" idx="11"/>
          </p:nvPr>
        </p:nvSpPr>
        <p:spPr>
          <a:xfrm>
            <a:off x="804672" y="6227064"/>
            <a:ext cx="10588752" cy="320040"/>
          </a:xfrm>
        </p:spPr>
        <p:txBody>
          <a:bodyPr/>
          <a:lstStyle/>
          <a:p>
            <a:endParaRPr lang="en-CA"/>
          </a:p>
        </p:txBody>
      </p:sp>
      <p:sp>
        <p:nvSpPr>
          <p:cNvPr id="7" name="Slide Number Placeholder 6"/>
          <p:cNvSpPr>
            <a:spLocks noGrp="1"/>
          </p:cNvSpPr>
          <p:nvPr>
            <p:ph type="sldNum" sz="quarter" idx="12"/>
          </p:nvPr>
        </p:nvSpPr>
        <p:spPr>
          <a:xfrm>
            <a:off x="10469880" y="320040"/>
            <a:ext cx="914400" cy="320040"/>
          </a:xfrm>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86181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4CE9799-9A33-41DE-BBDB-C2013459990C}" type="datetimeFigureOut">
              <a:rPr lang="en-CA" smtClean="0"/>
              <a:t>2020-11-19</a:t>
            </a:fld>
            <a:endParaRPr lang="en-CA"/>
          </a:p>
        </p:txBody>
      </p:sp>
      <p:sp>
        <p:nvSpPr>
          <p:cNvPr id="8" name="Footer Placeholder 7"/>
          <p:cNvSpPr>
            <a:spLocks noGrp="1"/>
          </p:cNvSpPr>
          <p:nvPr>
            <p:ph type="ftr" sz="quarter" idx="11"/>
          </p:nvPr>
        </p:nvSpPr>
        <p:spPr>
          <a:xfrm>
            <a:off x="804672" y="6227064"/>
            <a:ext cx="10588752" cy="320040"/>
          </a:xfrm>
        </p:spPr>
        <p:txBody>
          <a:bodyPr/>
          <a:lstStyle/>
          <a:p>
            <a:endParaRPr lang="en-CA"/>
          </a:p>
        </p:txBody>
      </p:sp>
      <p:sp>
        <p:nvSpPr>
          <p:cNvPr id="9" name="Slide Number Placeholder 8"/>
          <p:cNvSpPr>
            <a:spLocks noGrp="1"/>
          </p:cNvSpPr>
          <p:nvPr>
            <p:ph type="sldNum" sz="quarter" idx="12"/>
          </p:nvPr>
        </p:nvSpPr>
        <p:spPr>
          <a:xfrm>
            <a:off x="10469880" y="320040"/>
            <a:ext cx="914400" cy="320040"/>
          </a:xfrm>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296810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CE9799-9A33-41DE-BBDB-C2013459990C}" type="datetimeFigureOut">
              <a:rPr lang="en-CA" smtClean="0"/>
              <a:t>2020-11-19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136798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4CE9799-9A33-41DE-BBDB-C2013459990C}" type="datetimeFigureOut">
              <a:rPr lang="en-CA" smtClean="0"/>
              <a:t>2020-11-19</a:t>
            </a:fld>
            <a:endParaRPr lang="en-CA"/>
          </a:p>
        </p:txBody>
      </p:sp>
      <p:sp>
        <p:nvSpPr>
          <p:cNvPr id="3" name="Footer Placeholder 2"/>
          <p:cNvSpPr>
            <a:spLocks noGrp="1"/>
          </p:cNvSpPr>
          <p:nvPr>
            <p:ph type="ftr" sz="quarter" idx="11"/>
          </p:nvPr>
        </p:nvSpPr>
        <p:spPr>
          <a:xfrm>
            <a:off x="804672" y="6227064"/>
            <a:ext cx="10588752" cy="320040"/>
          </a:xfrm>
        </p:spPr>
        <p:txBody>
          <a:bodyPr/>
          <a:lstStyle/>
          <a:p>
            <a:endParaRPr lang="en-CA"/>
          </a:p>
        </p:txBody>
      </p:sp>
      <p:sp>
        <p:nvSpPr>
          <p:cNvPr id="4" name="Slide Number Placeholder 3"/>
          <p:cNvSpPr>
            <a:spLocks noGrp="1"/>
          </p:cNvSpPr>
          <p:nvPr>
            <p:ph type="sldNum" sz="quarter" idx="12"/>
          </p:nvPr>
        </p:nvSpPr>
        <p:spPr>
          <a:xfrm>
            <a:off x="10469880" y="320040"/>
            <a:ext cx="914400" cy="320040"/>
          </a:xfrm>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214839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CE9799-9A33-41DE-BBDB-C2013459990C}" type="datetimeFigureOut">
              <a:rPr lang="en-CA" smtClean="0"/>
              <a:t>2020-11-19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42102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04CE9799-9A33-41DE-BBDB-C2013459990C}" type="datetimeFigureOut">
              <a:rPr lang="en-CA" smtClean="0"/>
              <a:t>2020-11-19</a:t>
            </a:fld>
            <a:endParaRPr lang="en-CA"/>
          </a:p>
        </p:txBody>
      </p:sp>
      <p:sp>
        <p:nvSpPr>
          <p:cNvPr id="6" name="Footer Placeholder 5"/>
          <p:cNvSpPr>
            <a:spLocks noGrp="1"/>
          </p:cNvSpPr>
          <p:nvPr>
            <p:ph type="ftr" sz="quarter" idx="11"/>
          </p:nvPr>
        </p:nvSpPr>
        <p:spPr>
          <a:xfrm>
            <a:off x="804672" y="6227064"/>
            <a:ext cx="5942203" cy="320040"/>
          </a:xfrm>
        </p:spPr>
        <p:txBody>
          <a:bodyPr/>
          <a:lstStyle/>
          <a:p>
            <a:endParaRPr lang="en-CA"/>
          </a:p>
        </p:txBody>
      </p:sp>
      <p:sp>
        <p:nvSpPr>
          <p:cNvPr id="7" name="Slide Number Placeholder 6"/>
          <p:cNvSpPr>
            <a:spLocks noGrp="1"/>
          </p:cNvSpPr>
          <p:nvPr>
            <p:ph type="sldNum" sz="quarter" idx="12"/>
          </p:nvPr>
        </p:nvSpPr>
        <p:spPr>
          <a:xfrm>
            <a:off x="5828377" y="320040"/>
            <a:ext cx="914400" cy="320040"/>
          </a:xfrm>
        </p:spPr>
        <p:txBody>
          <a:bodyPr/>
          <a:lstStyle/>
          <a:p>
            <a:fld id="{E058A0B3-8E14-49E3-90F3-D6ACC3977D7B}" type="slidenum">
              <a:rPr lang="en-CA" smtClean="0"/>
              <a:t>‹#›</a:t>
            </a:fld>
            <a:endParaRPr lang="en-CA"/>
          </a:p>
        </p:txBody>
      </p:sp>
    </p:spTree>
    <p:extLst>
      <p:ext uri="{BB962C8B-B14F-4D97-AF65-F5344CB8AC3E}">
        <p14:creationId xmlns:p14="http://schemas.microsoft.com/office/powerpoint/2010/main" val="134207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4CE9799-9A33-41DE-BBDB-C2013459990C}" type="datetimeFigureOut">
              <a:rPr lang="en-CA" smtClean="0"/>
              <a:t>2020-11-19</a:t>
            </a:fld>
            <a:endParaRPr lang="en-CA"/>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058A0B3-8E14-49E3-90F3-D6ACC3977D7B}" type="slidenum">
              <a:rPr lang="en-CA" smtClean="0"/>
              <a:t>‹#›</a:t>
            </a:fld>
            <a:endParaRPr lang="en-CA"/>
          </a:p>
        </p:txBody>
      </p:sp>
    </p:spTree>
    <p:extLst>
      <p:ext uri="{BB962C8B-B14F-4D97-AF65-F5344CB8AC3E}">
        <p14:creationId xmlns:p14="http://schemas.microsoft.com/office/powerpoint/2010/main" val="2209498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xpii.com/t/biology-homogeneous-vs-heterogeneous-mixtures-1034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F675-E17A-4729-B37B-90E956CB4B3F}"/>
              </a:ext>
            </a:extLst>
          </p:cNvPr>
          <p:cNvSpPr>
            <a:spLocks noGrp="1"/>
          </p:cNvSpPr>
          <p:nvPr>
            <p:ph type="title"/>
          </p:nvPr>
        </p:nvSpPr>
        <p:spPr/>
        <p:txBody>
          <a:bodyPr/>
          <a:lstStyle/>
          <a:p>
            <a:pPr algn="ctr"/>
            <a:r>
              <a:rPr lang="en-CA" dirty="0"/>
              <a:t>Groovy Globules</a:t>
            </a:r>
          </a:p>
        </p:txBody>
      </p:sp>
      <p:sp>
        <p:nvSpPr>
          <p:cNvPr id="3" name="Content Placeholder 2">
            <a:extLst>
              <a:ext uri="{FF2B5EF4-FFF2-40B4-BE49-F238E27FC236}">
                <a16:creationId xmlns:a16="http://schemas.microsoft.com/office/drawing/2014/main" id="{D6C2BE27-B500-46ED-B493-EF7B55EF13D7}"/>
              </a:ext>
            </a:extLst>
          </p:cNvPr>
          <p:cNvSpPr>
            <a:spLocks noGrp="1"/>
          </p:cNvSpPr>
          <p:nvPr>
            <p:ph idx="1"/>
          </p:nvPr>
        </p:nvSpPr>
        <p:spPr/>
        <p:txBody>
          <a:bodyPr/>
          <a:lstStyle/>
          <a:p>
            <a:pPr marL="0" indent="0" algn="ctr">
              <a:buNone/>
            </a:pPr>
            <a:r>
              <a:rPr lang="en-CA" sz="6600" dirty="0"/>
              <a:t>Exploring</a:t>
            </a:r>
            <a:r>
              <a:rPr lang="en-CA" sz="4000" dirty="0"/>
              <a:t> </a:t>
            </a:r>
            <a:r>
              <a:rPr lang="en-CA" sz="6600" dirty="0"/>
              <a:t>Lava Lamps</a:t>
            </a:r>
          </a:p>
          <a:p>
            <a:endParaRPr lang="en-CA" dirty="0"/>
          </a:p>
        </p:txBody>
      </p:sp>
    </p:spTree>
    <p:extLst>
      <p:ext uri="{BB962C8B-B14F-4D97-AF65-F5344CB8AC3E}">
        <p14:creationId xmlns:p14="http://schemas.microsoft.com/office/powerpoint/2010/main" val="207457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324883-48D7-43A4-BBD5-32F2B74D14D8}"/>
              </a:ext>
            </a:extLst>
          </p:cNvPr>
          <p:cNvPicPr>
            <a:picLocks noChangeAspect="1"/>
          </p:cNvPicPr>
          <p:nvPr/>
        </p:nvPicPr>
        <p:blipFill>
          <a:blip r:embed="rId2"/>
          <a:stretch>
            <a:fillRect/>
          </a:stretch>
        </p:blipFill>
        <p:spPr>
          <a:xfrm>
            <a:off x="6210300" y="571500"/>
            <a:ext cx="5143500" cy="5715000"/>
          </a:xfrm>
          <a:prstGeom prst="rect">
            <a:avLst/>
          </a:prstGeom>
        </p:spPr>
      </p:pic>
      <p:sp>
        <p:nvSpPr>
          <p:cNvPr id="2" name="Title 1">
            <a:extLst>
              <a:ext uri="{FF2B5EF4-FFF2-40B4-BE49-F238E27FC236}">
                <a16:creationId xmlns:a16="http://schemas.microsoft.com/office/drawing/2014/main" id="{CE891FF5-2BF9-468C-9FAB-7758F25323F5}"/>
              </a:ext>
            </a:extLst>
          </p:cNvPr>
          <p:cNvSpPr>
            <a:spLocks noGrp="1"/>
          </p:cNvSpPr>
          <p:nvPr>
            <p:ph type="title"/>
          </p:nvPr>
        </p:nvSpPr>
        <p:spPr/>
        <p:txBody>
          <a:bodyPr/>
          <a:lstStyle/>
          <a:p>
            <a:r>
              <a:rPr lang="en-CA" dirty="0"/>
              <a:t>Convection!</a:t>
            </a:r>
          </a:p>
        </p:txBody>
      </p:sp>
      <p:sp>
        <p:nvSpPr>
          <p:cNvPr id="3" name="Content Placeholder 2">
            <a:extLst>
              <a:ext uri="{FF2B5EF4-FFF2-40B4-BE49-F238E27FC236}">
                <a16:creationId xmlns:a16="http://schemas.microsoft.com/office/drawing/2014/main" id="{0AD32A6C-B458-4E96-A4E8-9705421CB323}"/>
              </a:ext>
            </a:extLst>
          </p:cNvPr>
          <p:cNvSpPr>
            <a:spLocks noGrp="1"/>
          </p:cNvSpPr>
          <p:nvPr>
            <p:ph idx="1"/>
          </p:nvPr>
        </p:nvSpPr>
        <p:spPr>
          <a:xfrm>
            <a:off x="509954" y="4806367"/>
            <a:ext cx="5586046" cy="2456443"/>
          </a:xfrm>
        </p:spPr>
        <p:txBody>
          <a:bodyPr/>
          <a:lstStyle/>
          <a:p>
            <a:r>
              <a:rPr lang="en-CA" dirty="0"/>
              <a:t>A lava lamp is an example of a </a:t>
            </a:r>
            <a:r>
              <a:rPr lang="en-CA" b="1" dirty="0"/>
              <a:t>convection current</a:t>
            </a:r>
            <a:r>
              <a:rPr lang="en-CA" dirty="0"/>
              <a:t>. Convection currents cause liquids and gases to rise and fall because of changes in their density. There are convection currents all around you, even in the Earth’s crust! </a:t>
            </a:r>
          </a:p>
          <a:p>
            <a:endParaRPr lang="en-CA" dirty="0"/>
          </a:p>
        </p:txBody>
      </p:sp>
    </p:spTree>
    <p:extLst>
      <p:ext uri="{BB962C8B-B14F-4D97-AF65-F5344CB8AC3E}">
        <p14:creationId xmlns:p14="http://schemas.microsoft.com/office/powerpoint/2010/main" val="249909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89FB-2D13-4EEE-B82A-2D0AC1F37651}"/>
              </a:ext>
            </a:extLst>
          </p:cNvPr>
          <p:cNvSpPr>
            <a:spLocks noGrp="1"/>
          </p:cNvSpPr>
          <p:nvPr>
            <p:ph type="title"/>
          </p:nvPr>
        </p:nvSpPr>
        <p:spPr/>
        <p:txBody>
          <a:bodyPr/>
          <a:lstStyle/>
          <a:p>
            <a:r>
              <a:rPr lang="en-CA" dirty="0"/>
              <a:t>Making connections: </a:t>
            </a:r>
          </a:p>
        </p:txBody>
      </p:sp>
      <p:sp>
        <p:nvSpPr>
          <p:cNvPr id="3" name="Content Placeholder 2">
            <a:extLst>
              <a:ext uri="{FF2B5EF4-FFF2-40B4-BE49-F238E27FC236}">
                <a16:creationId xmlns:a16="http://schemas.microsoft.com/office/drawing/2014/main" id="{58A9FDAE-B75D-452C-AA68-38FF160A7CAF}"/>
              </a:ext>
            </a:extLst>
          </p:cNvPr>
          <p:cNvSpPr>
            <a:spLocks noGrp="1"/>
          </p:cNvSpPr>
          <p:nvPr>
            <p:ph idx="1"/>
          </p:nvPr>
        </p:nvSpPr>
        <p:spPr/>
        <p:txBody>
          <a:bodyPr/>
          <a:lstStyle/>
          <a:p>
            <a:r>
              <a:rPr lang="en-CA" dirty="0"/>
              <a:t>Provide examples of convection currents in the natural environment. </a:t>
            </a:r>
          </a:p>
          <a:p>
            <a:r>
              <a:rPr lang="en-CA" dirty="0"/>
              <a:t>You might have seen the word “homogenized” on a carton of milk or on a jar of peanut butter. What does this mean? Why is this done by food manufacturers?</a:t>
            </a:r>
          </a:p>
          <a:p>
            <a:endParaRPr lang="en-CA" dirty="0"/>
          </a:p>
        </p:txBody>
      </p:sp>
    </p:spTree>
    <p:extLst>
      <p:ext uri="{BB962C8B-B14F-4D97-AF65-F5344CB8AC3E}">
        <p14:creationId xmlns:p14="http://schemas.microsoft.com/office/powerpoint/2010/main" val="271564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D40C-EDD1-484A-9A00-08FF3649A651}"/>
              </a:ext>
            </a:extLst>
          </p:cNvPr>
          <p:cNvSpPr>
            <a:spLocks noGrp="1"/>
          </p:cNvSpPr>
          <p:nvPr>
            <p:ph type="title"/>
          </p:nvPr>
        </p:nvSpPr>
        <p:spPr/>
        <p:txBody>
          <a:bodyPr/>
          <a:lstStyle/>
          <a:p>
            <a:r>
              <a:rPr lang="en-CA" dirty="0"/>
              <a:t>Make your own!</a:t>
            </a:r>
          </a:p>
        </p:txBody>
      </p:sp>
      <p:sp>
        <p:nvSpPr>
          <p:cNvPr id="3" name="Content Placeholder 2">
            <a:extLst>
              <a:ext uri="{FF2B5EF4-FFF2-40B4-BE49-F238E27FC236}">
                <a16:creationId xmlns:a16="http://schemas.microsoft.com/office/drawing/2014/main" id="{D22714FD-D931-451B-AADA-50788F41ECC7}"/>
              </a:ext>
            </a:extLst>
          </p:cNvPr>
          <p:cNvSpPr>
            <a:spLocks noGrp="1"/>
          </p:cNvSpPr>
          <p:nvPr>
            <p:ph idx="1"/>
          </p:nvPr>
        </p:nvSpPr>
        <p:spPr/>
        <p:txBody>
          <a:bodyPr/>
          <a:lstStyle/>
          <a:p>
            <a:endParaRPr lang="en-CA" dirty="0"/>
          </a:p>
        </p:txBody>
      </p:sp>
      <p:sp>
        <p:nvSpPr>
          <p:cNvPr id="5" name="Rectangle 4">
            <a:extLst>
              <a:ext uri="{FF2B5EF4-FFF2-40B4-BE49-F238E27FC236}">
                <a16:creationId xmlns:a16="http://schemas.microsoft.com/office/drawing/2014/main" id="{94AD27FF-D90F-4FB0-9FC5-50BF143A6E82}"/>
              </a:ext>
            </a:extLst>
          </p:cNvPr>
          <p:cNvSpPr/>
          <p:nvPr/>
        </p:nvSpPr>
        <p:spPr>
          <a:xfrm>
            <a:off x="4736122" y="197346"/>
            <a:ext cx="6664197" cy="6186309"/>
          </a:xfrm>
          <a:prstGeom prst="rect">
            <a:avLst/>
          </a:prstGeom>
        </p:spPr>
        <p:txBody>
          <a:bodyPr wrap="square">
            <a:spAutoFit/>
          </a:bodyPr>
          <a:lstStyle/>
          <a:p>
            <a:r>
              <a:rPr lang="en-CA" dirty="0">
                <a:solidFill>
                  <a:srgbClr val="333333"/>
                </a:solidFill>
                <a:latin typeface="Nunito Sans"/>
              </a:rPr>
              <a:t>Want to Try a Lava Lamp Experiment?</a:t>
            </a:r>
          </a:p>
          <a:p>
            <a:r>
              <a:rPr lang="en-CA" dirty="0">
                <a:solidFill>
                  <a:srgbClr val="333333"/>
                </a:solidFill>
                <a:latin typeface="Nunito Sans"/>
              </a:rPr>
              <a:t>You can build your own lava lamp in your classroom or at home! Here’s what you’ll need:</a:t>
            </a:r>
          </a:p>
          <a:p>
            <a:pPr>
              <a:buFont typeface="Arial" panose="020B0604020202020204" pitchFamily="34" charset="0"/>
              <a:buChar char="•"/>
            </a:pPr>
            <a:r>
              <a:rPr lang="en-CA" dirty="0">
                <a:solidFill>
                  <a:srgbClr val="333333"/>
                </a:solidFill>
                <a:latin typeface="Nunito Sans"/>
              </a:rPr>
              <a:t>A transparent container, like an empty water or soda bottle</a:t>
            </a:r>
          </a:p>
          <a:p>
            <a:pPr>
              <a:buFont typeface="Arial" panose="020B0604020202020204" pitchFamily="34" charset="0"/>
              <a:buChar char="•"/>
            </a:pPr>
            <a:r>
              <a:rPr lang="en-CA" dirty="0">
                <a:solidFill>
                  <a:srgbClr val="333333"/>
                </a:solidFill>
                <a:latin typeface="Nunito Sans"/>
              </a:rPr>
              <a:t>Water</a:t>
            </a:r>
          </a:p>
          <a:p>
            <a:pPr>
              <a:buFont typeface="Arial" panose="020B0604020202020204" pitchFamily="34" charset="0"/>
              <a:buChar char="•"/>
            </a:pPr>
            <a:r>
              <a:rPr lang="en-CA" dirty="0">
                <a:solidFill>
                  <a:srgbClr val="333333"/>
                </a:solidFill>
                <a:latin typeface="Nunito Sans"/>
              </a:rPr>
              <a:t>Vegetable oil</a:t>
            </a:r>
          </a:p>
          <a:p>
            <a:pPr>
              <a:buFont typeface="Arial" panose="020B0604020202020204" pitchFamily="34" charset="0"/>
              <a:buChar char="•"/>
            </a:pPr>
            <a:r>
              <a:rPr lang="en-CA" dirty="0">
                <a:solidFill>
                  <a:srgbClr val="333333"/>
                </a:solidFill>
                <a:latin typeface="Nunito Sans"/>
              </a:rPr>
              <a:t>Food colouring</a:t>
            </a:r>
          </a:p>
          <a:p>
            <a:pPr>
              <a:buFont typeface="Arial" panose="020B0604020202020204" pitchFamily="34" charset="0"/>
              <a:buChar char="•"/>
            </a:pPr>
            <a:r>
              <a:rPr lang="en-CA" dirty="0">
                <a:solidFill>
                  <a:srgbClr val="333333"/>
                </a:solidFill>
                <a:latin typeface="Nunito Sans"/>
              </a:rPr>
              <a:t>An effervescent tablet (like Alka-Seltzer®)</a:t>
            </a:r>
          </a:p>
          <a:p>
            <a:pPr>
              <a:buFont typeface="Arial" panose="020B0604020202020204" pitchFamily="34" charset="0"/>
              <a:buChar char="•"/>
            </a:pPr>
            <a:r>
              <a:rPr lang="en-CA" dirty="0">
                <a:solidFill>
                  <a:srgbClr val="333333"/>
                </a:solidFill>
                <a:latin typeface="Nunito Sans"/>
              </a:rPr>
              <a:t>A flashlight (optional)</a:t>
            </a:r>
          </a:p>
          <a:p>
            <a:r>
              <a:rPr lang="en-CA" dirty="0">
                <a:solidFill>
                  <a:srgbClr val="333333"/>
                </a:solidFill>
                <a:latin typeface="Nunito Sans"/>
              </a:rPr>
              <a:t> </a:t>
            </a:r>
          </a:p>
          <a:p>
            <a:r>
              <a:rPr lang="en-CA" dirty="0">
                <a:solidFill>
                  <a:srgbClr val="333333"/>
                </a:solidFill>
                <a:latin typeface="Nunito Sans"/>
              </a:rPr>
              <a:t>How to make a lava lamp:</a:t>
            </a:r>
          </a:p>
          <a:p>
            <a:pPr>
              <a:buFont typeface="+mj-lt"/>
              <a:buAutoNum type="arabicPeriod"/>
            </a:pPr>
            <a:r>
              <a:rPr lang="en-CA" dirty="0">
                <a:solidFill>
                  <a:srgbClr val="333333"/>
                </a:solidFill>
                <a:latin typeface="Nunito Sans"/>
              </a:rPr>
              <a:t>Fill one quarter of the bottle with water</a:t>
            </a:r>
          </a:p>
          <a:p>
            <a:pPr>
              <a:buFont typeface="+mj-lt"/>
              <a:buAutoNum type="arabicPeriod"/>
            </a:pPr>
            <a:r>
              <a:rPr lang="en-CA" dirty="0">
                <a:solidFill>
                  <a:srgbClr val="333333"/>
                </a:solidFill>
                <a:latin typeface="Nunito Sans"/>
              </a:rPr>
              <a:t>Add food colouring</a:t>
            </a:r>
          </a:p>
          <a:p>
            <a:pPr>
              <a:buFont typeface="+mj-lt"/>
              <a:buAutoNum type="arabicPeriod"/>
            </a:pPr>
            <a:r>
              <a:rPr lang="en-CA" dirty="0">
                <a:solidFill>
                  <a:srgbClr val="333333"/>
                </a:solidFill>
                <a:latin typeface="Nunito Sans"/>
              </a:rPr>
              <a:t>Fill the rest of the bottle with vegetable oil</a:t>
            </a:r>
          </a:p>
          <a:p>
            <a:pPr>
              <a:buFont typeface="+mj-lt"/>
              <a:buAutoNum type="arabicPeriod"/>
            </a:pPr>
            <a:r>
              <a:rPr lang="en-CA" dirty="0">
                <a:solidFill>
                  <a:srgbClr val="333333"/>
                </a:solidFill>
                <a:latin typeface="Nunito Sans"/>
              </a:rPr>
              <a:t>Add half an effervescent tablet</a:t>
            </a:r>
          </a:p>
          <a:p>
            <a:pPr>
              <a:buFont typeface="+mj-lt"/>
              <a:buAutoNum type="arabicPeriod"/>
            </a:pPr>
            <a:r>
              <a:rPr lang="en-CA" dirty="0">
                <a:solidFill>
                  <a:srgbClr val="333333"/>
                </a:solidFill>
                <a:latin typeface="Nunito Sans"/>
              </a:rPr>
              <a:t>Optional: if you have a flashlight, go to a dark room, turn on the flashlight and watch your groovy new lamp in the dark!</a:t>
            </a:r>
          </a:p>
          <a:p>
            <a:r>
              <a:rPr lang="en-CA" dirty="0">
                <a:solidFill>
                  <a:srgbClr val="333333"/>
                </a:solidFill>
                <a:latin typeface="Nunito Sans"/>
              </a:rPr>
              <a:t> </a:t>
            </a:r>
          </a:p>
          <a:p>
            <a:r>
              <a:rPr lang="en-CA" dirty="0">
                <a:solidFill>
                  <a:srgbClr val="333333"/>
                </a:solidFill>
                <a:latin typeface="Nunito Sans"/>
              </a:rPr>
              <a:t>And there you have it: your very own lava lamp. Watch what happens to these immiscible liquids. Pretty groovy, don’t you think?</a:t>
            </a:r>
          </a:p>
          <a:p>
            <a:br>
              <a:rPr lang="en-CA" dirty="0">
                <a:solidFill>
                  <a:srgbClr val="333333"/>
                </a:solidFill>
                <a:latin typeface="Nunito Sans"/>
              </a:rPr>
            </a:br>
            <a:endParaRPr lang="en-CA" dirty="0"/>
          </a:p>
        </p:txBody>
      </p:sp>
    </p:spTree>
    <p:extLst>
      <p:ext uri="{BB962C8B-B14F-4D97-AF65-F5344CB8AC3E}">
        <p14:creationId xmlns:p14="http://schemas.microsoft.com/office/powerpoint/2010/main" val="198928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F7FD-6499-4DF8-933B-447E9F14C871}"/>
              </a:ext>
            </a:extLst>
          </p:cNvPr>
          <p:cNvSpPr>
            <a:spLocks noGrp="1"/>
          </p:cNvSpPr>
          <p:nvPr>
            <p:ph type="ctrTitle"/>
          </p:nvPr>
        </p:nvSpPr>
        <p:spPr>
          <a:xfrm>
            <a:off x="1641231" y="1472345"/>
            <a:ext cx="8815753" cy="2947255"/>
          </a:xfrm>
        </p:spPr>
        <p:txBody>
          <a:bodyPr>
            <a:normAutofit/>
          </a:bodyPr>
          <a:lstStyle/>
          <a:p>
            <a:r>
              <a:rPr lang="en-CA" dirty="0"/>
              <a:t>Create a T-chart, to compare and contrast heterogeneous and homogeneous mixtures</a:t>
            </a:r>
          </a:p>
        </p:txBody>
      </p:sp>
      <p:sp>
        <p:nvSpPr>
          <p:cNvPr id="3" name="Subtitle 2">
            <a:extLst>
              <a:ext uri="{FF2B5EF4-FFF2-40B4-BE49-F238E27FC236}">
                <a16:creationId xmlns:a16="http://schemas.microsoft.com/office/drawing/2014/main" id="{0B5A5417-F6EC-41D2-97AC-F2EF33E4E7C8}"/>
              </a:ext>
            </a:extLst>
          </p:cNvPr>
          <p:cNvSpPr>
            <a:spLocks noGrp="1"/>
          </p:cNvSpPr>
          <p:nvPr>
            <p:ph type="subTitle" idx="1"/>
          </p:nvPr>
        </p:nvSpPr>
        <p:spPr>
          <a:xfrm>
            <a:off x="1735016" y="413361"/>
            <a:ext cx="9144000" cy="1655762"/>
          </a:xfrm>
        </p:spPr>
        <p:txBody>
          <a:bodyPr/>
          <a:lstStyle/>
          <a:p>
            <a:r>
              <a:rPr lang="en-CA" dirty="0"/>
              <a:t>Lava Lamps Exploration: </a:t>
            </a:r>
          </a:p>
          <a:p>
            <a:endParaRPr lang="en-CA" dirty="0"/>
          </a:p>
          <a:p>
            <a:r>
              <a:rPr lang="en-CA" dirty="0"/>
              <a:t>Connecting Particle theory and Mixtures</a:t>
            </a:r>
          </a:p>
        </p:txBody>
      </p:sp>
    </p:spTree>
    <p:extLst>
      <p:ext uri="{BB962C8B-B14F-4D97-AF65-F5344CB8AC3E}">
        <p14:creationId xmlns:p14="http://schemas.microsoft.com/office/powerpoint/2010/main" val="107779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98A96-1FE0-49C5-BCBC-3B61AFBDFCBC}"/>
              </a:ext>
            </a:extLst>
          </p:cNvPr>
          <p:cNvSpPr>
            <a:spLocks noGrp="1"/>
          </p:cNvSpPr>
          <p:nvPr>
            <p:ph type="title"/>
          </p:nvPr>
        </p:nvSpPr>
        <p:spPr/>
        <p:txBody>
          <a:bodyPr/>
          <a:lstStyle/>
          <a:p>
            <a:r>
              <a:rPr lang="en-CA" dirty="0"/>
              <a:t>Big Ideas: </a:t>
            </a:r>
          </a:p>
        </p:txBody>
      </p:sp>
      <p:sp>
        <p:nvSpPr>
          <p:cNvPr id="3" name="Content Placeholder 2">
            <a:extLst>
              <a:ext uri="{FF2B5EF4-FFF2-40B4-BE49-F238E27FC236}">
                <a16:creationId xmlns:a16="http://schemas.microsoft.com/office/drawing/2014/main" id="{7B68E97C-FD03-48E6-A336-F0780E158B71}"/>
              </a:ext>
            </a:extLst>
          </p:cNvPr>
          <p:cNvSpPr>
            <a:spLocks noGrp="1"/>
          </p:cNvSpPr>
          <p:nvPr>
            <p:ph idx="1"/>
          </p:nvPr>
        </p:nvSpPr>
        <p:spPr/>
        <p:txBody>
          <a:bodyPr/>
          <a:lstStyle/>
          <a:p>
            <a:r>
              <a:rPr lang="en-CA" dirty="0"/>
              <a:t>What is kinetic energy? How does kinetic energy change matter?</a:t>
            </a:r>
          </a:p>
          <a:p>
            <a:r>
              <a:rPr lang="en-CA" dirty="0"/>
              <a:t>How does the Kinetic Molecular Theory help explain changes in the density of matter?  </a:t>
            </a:r>
          </a:p>
          <a:p>
            <a:r>
              <a:rPr lang="en-CA" dirty="0"/>
              <a:t>How does the Kinetic Molecular Theory explain what happens to water as it changes states from solid ice to liquid water and then to water vapour or steam?</a:t>
            </a:r>
          </a:p>
          <a:p>
            <a:r>
              <a:rPr lang="en-CA" dirty="0"/>
              <a:t>How are convection currents formed in a lava lamp? How are convection currents formed under the Earth’s crust?</a:t>
            </a:r>
          </a:p>
          <a:p>
            <a:endParaRPr lang="en-CA" dirty="0"/>
          </a:p>
        </p:txBody>
      </p:sp>
    </p:spTree>
    <p:extLst>
      <p:ext uri="{BB962C8B-B14F-4D97-AF65-F5344CB8AC3E}">
        <p14:creationId xmlns:p14="http://schemas.microsoft.com/office/powerpoint/2010/main" val="249350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2982-00B7-43BE-991B-A0BB2CBF327E}"/>
              </a:ext>
            </a:extLst>
          </p:cNvPr>
          <p:cNvSpPr>
            <a:spLocks noGrp="1"/>
          </p:cNvSpPr>
          <p:nvPr>
            <p:ph type="title"/>
          </p:nvPr>
        </p:nvSpPr>
        <p:spPr/>
        <p:txBody>
          <a:bodyPr/>
          <a:lstStyle/>
          <a:p>
            <a:r>
              <a:rPr lang="en-CA" dirty="0"/>
              <a:t>Taking it to the next step: </a:t>
            </a:r>
          </a:p>
        </p:txBody>
      </p:sp>
      <p:sp>
        <p:nvSpPr>
          <p:cNvPr id="3" name="Content Placeholder 2">
            <a:extLst>
              <a:ext uri="{FF2B5EF4-FFF2-40B4-BE49-F238E27FC236}">
                <a16:creationId xmlns:a16="http://schemas.microsoft.com/office/drawing/2014/main" id="{3EF0F14E-38F6-4045-BC5D-EEAA4D845FE6}"/>
              </a:ext>
            </a:extLst>
          </p:cNvPr>
          <p:cNvSpPr>
            <a:spLocks noGrp="1"/>
          </p:cNvSpPr>
          <p:nvPr>
            <p:ph idx="1"/>
          </p:nvPr>
        </p:nvSpPr>
        <p:spPr/>
        <p:txBody>
          <a:bodyPr/>
          <a:lstStyle/>
          <a:p>
            <a:r>
              <a:rPr lang="en-CA" dirty="0"/>
              <a:t>How would you market a lava lamp to kids so that it was both cool and educational? What message would you give about the product so that kids would want to buy one</a:t>
            </a:r>
          </a:p>
        </p:txBody>
      </p:sp>
    </p:spTree>
    <p:extLst>
      <p:ext uri="{BB962C8B-B14F-4D97-AF65-F5344CB8AC3E}">
        <p14:creationId xmlns:p14="http://schemas.microsoft.com/office/powerpoint/2010/main" val="47309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21D0-A830-4278-9F0B-43493AB3DFCC}"/>
              </a:ext>
            </a:extLst>
          </p:cNvPr>
          <p:cNvSpPr>
            <a:spLocks noGrp="1"/>
          </p:cNvSpPr>
          <p:nvPr>
            <p:ph type="title"/>
          </p:nvPr>
        </p:nvSpPr>
        <p:spPr/>
        <p:txBody>
          <a:bodyPr/>
          <a:lstStyle/>
          <a:p>
            <a:r>
              <a:rPr lang="en-CA" dirty="0"/>
              <a:t>Pre-Activity Questions</a:t>
            </a:r>
          </a:p>
        </p:txBody>
      </p:sp>
      <p:sp>
        <p:nvSpPr>
          <p:cNvPr id="3" name="Content Placeholder 2">
            <a:extLst>
              <a:ext uri="{FF2B5EF4-FFF2-40B4-BE49-F238E27FC236}">
                <a16:creationId xmlns:a16="http://schemas.microsoft.com/office/drawing/2014/main" id="{33709F87-D809-4C94-80DD-A303175C3AB5}"/>
              </a:ext>
            </a:extLst>
          </p:cNvPr>
          <p:cNvSpPr>
            <a:spLocks noGrp="1"/>
          </p:cNvSpPr>
          <p:nvPr>
            <p:ph idx="1"/>
          </p:nvPr>
        </p:nvSpPr>
        <p:spPr/>
        <p:txBody>
          <a:bodyPr/>
          <a:lstStyle/>
          <a:p>
            <a:r>
              <a:rPr lang="en-CA" dirty="0"/>
              <a:t>Have you observed a lava lamp first-hand? What did you think of it? </a:t>
            </a:r>
          </a:p>
          <a:p>
            <a:r>
              <a:rPr lang="en-CA" dirty="0"/>
              <a:t>Would you like to own a lava lamp? Why or why not? </a:t>
            </a:r>
          </a:p>
          <a:p>
            <a:r>
              <a:rPr lang="en-CA" dirty="0"/>
              <a:t>Can you think of any mixtures you have seen that have globules in them? Is there anything you have tried to mix that has distinct layers? </a:t>
            </a:r>
          </a:p>
          <a:p>
            <a:endParaRPr lang="en-CA" dirty="0"/>
          </a:p>
        </p:txBody>
      </p:sp>
    </p:spTree>
    <p:extLst>
      <p:ext uri="{BB962C8B-B14F-4D97-AF65-F5344CB8AC3E}">
        <p14:creationId xmlns:p14="http://schemas.microsoft.com/office/powerpoint/2010/main" val="178610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3A10-FE99-4989-98C5-90F85C084AE1}"/>
              </a:ext>
            </a:extLst>
          </p:cNvPr>
          <p:cNvSpPr>
            <a:spLocks noGrp="1"/>
          </p:cNvSpPr>
          <p:nvPr>
            <p:ph type="title"/>
          </p:nvPr>
        </p:nvSpPr>
        <p:spPr/>
        <p:txBody>
          <a:bodyPr>
            <a:normAutofit fontScale="90000"/>
          </a:bodyPr>
          <a:lstStyle/>
          <a:p>
            <a:r>
              <a:rPr lang="en-CA" dirty="0"/>
              <a:t>What is the Kinetic Molecular Theory?</a:t>
            </a:r>
            <a:br>
              <a:rPr lang="en-CA" dirty="0"/>
            </a:br>
            <a:endParaRPr lang="en-CA" dirty="0"/>
          </a:p>
        </p:txBody>
      </p:sp>
      <p:sp>
        <p:nvSpPr>
          <p:cNvPr id="3" name="Content Placeholder 2">
            <a:extLst>
              <a:ext uri="{FF2B5EF4-FFF2-40B4-BE49-F238E27FC236}">
                <a16:creationId xmlns:a16="http://schemas.microsoft.com/office/drawing/2014/main" id="{87B4FE26-4A72-47E8-B8AC-CC54D5B548C2}"/>
              </a:ext>
            </a:extLst>
          </p:cNvPr>
          <p:cNvSpPr>
            <a:spLocks noGrp="1"/>
          </p:cNvSpPr>
          <p:nvPr>
            <p:ph idx="1"/>
          </p:nvPr>
        </p:nvSpPr>
        <p:spPr/>
        <p:txBody>
          <a:bodyPr>
            <a:normAutofit/>
          </a:bodyPr>
          <a:lstStyle/>
          <a:p>
            <a:pPr marL="0" indent="0">
              <a:buNone/>
            </a:pPr>
            <a:r>
              <a:rPr lang="en-CA" dirty="0"/>
              <a:t>To understand how lava lamps work, you have to understand </a:t>
            </a:r>
            <a:r>
              <a:rPr lang="en-CA" b="1" dirty="0"/>
              <a:t>Kinetic Molecular</a:t>
            </a:r>
            <a:r>
              <a:rPr lang="en-CA" dirty="0"/>
              <a:t> </a:t>
            </a:r>
            <a:r>
              <a:rPr lang="en-CA" b="1" dirty="0"/>
              <a:t>Theory</a:t>
            </a:r>
            <a:r>
              <a:rPr lang="en-CA" dirty="0"/>
              <a:t>. It states that all matter is made up of molecules that are always moving. These molecules have </a:t>
            </a:r>
            <a:r>
              <a:rPr lang="en-CA" b="1" dirty="0"/>
              <a:t>kinetic energy</a:t>
            </a:r>
            <a:r>
              <a:rPr lang="en-CA" dirty="0"/>
              <a:t>. The amount of energy depends on the temperature. When it’s hotter, molecules have more energy. And when they have more energy, they move faster. </a:t>
            </a:r>
          </a:p>
          <a:p>
            <a:pPr marL="0" indent="0">
              <a:buNone/>
            </a:pPr>
            <a:r>
              <a:rPr lang="en-CA" dirty="0"/>
              <a:t>There are three most common states of matter. What are they? </a:t>
            </a:r>
          </a:p>
          <a:p>
            <a:r>
              <a:rPr lang="en-CA" dirty="0"/>
              <a:t>The molecules in </a:t>
            </a:r>
            <a:r>
              <a:rPr lang="en-CA" b="1" dirty="0"/>
              <a:t>solids</a:t>
            </a:r>
            <a:r>
              <a:rPr lang="en-CA" dirty="0"/>
              <a:t> have the least energy. That means they move more slowly than molecules in </a:t>
            </a:r>
            <a:r>
              <a:rPr lang="en-CA" b="1" dirty="0"/>
              <a:t>liquids</a:t>
            </a:r>
            <a:r>
              <a:rPr lang="en-CA" dirty="0"/>
              <a:t> and gases.</a:t>
            </a:r>
          </a:p>
          <a:p>
            <a:r>
              <a:rPr lang="en-CA" dirty="0"/>
              <a:t>The molecules in </a:t>
            </a:r>
            <a:r>
              <a:rPr lang="en-CA" b="1" dirty="0"/>
              <a:t>gases</a:t>
            </a:r>
            <a:r>
              <a:rPr lang="en-CA" dirty="0"/>
              <a:t> have the most energy of all. They move the fastest.</a:t>
            </a:r>
          </a:p>
          <a:p>
            <a:endParaRPr lang="en-CA" dirty="0"/>
          </a:p>
        </p:txBody>
      </p:sp>
    </p:spTree>
    <p:extLst>
      <p:ext uri="{BB962C8B-B14F-4D97-AF65-F5344CB8AC3E}">
        <p14:creationId xmlns:p14="http://schemas.microsoft.com/office/powerpoint/2010/main" val="62174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65A0AB-7F48-4915-BE28-0472F19DC765}"/>
              </a:ext>
            </a:extLst>
          </p:cNvPr>
          <p:cNvPicPr>
            <a:picLocks noChangeAspect="1"/>
          </p:cNvPicPr>
          <p:nvPr/>
        </p:nvPicPr>
        <p:blipFill>
          <a:blip r:embed="rId2"/>
          <a:stretch>
            <a:fillRect/>
          </a:stretch>
        </p:blipFill>
        <p:spPr>
          <a:xfrm>
            <a:off x="5345723" y="3578146"/>
            <a:ext cx="5715000" cy="3133725"/>
          </a:xfrm>
          <a:prstGeom prst="rect">
            <a:avLst/>
          </a:prstGeom>
        </p:spPr>
      </p:pic>
      <p:sp>
        <p:nvSpPr>
          <p:cNvPr id="2" name="Title 1">
            <a:extLst>
              <a:ext uri="{FF2B5EF4-FFF2-40B4-BE49-F238E27FC236}">
                <a16:creationId xmlns:a16="http://schemas.microsoft.com/office/drawing/2014/main" id="{9C5C1AE7-5C68-4A19-9311-4571C45D20CA}"/>
              </a:ext>
            </a:extLst>
          </p:cNvPr>
          <p:cNvSpPr>
            <a:spLocks noGrp="1"/>
          </p:cNvSpPr>
          <p:nvPr>
            <p:ph type="title"/>
          </p:nvPr>
        </p:nvSpPr>
        <p:spPr/>
        <p:txBody>
          <a:bodyPr/>
          <a:lstStyle/>
          <a:p>
            <a:r>
              <a:rPr lang="en-CA" dirty="0"/>
              <a:t>Particle Theory &amp; Energy</a:t>
            </a:r>
          </a:p>
        </p:txBody>
      </p:sp>
      <p:sp>
        <p:nvSpPr>
          <p:cNvPr id="3" name="Content Placeholder 2">
            <a:extLst>
              <a:ext uri="{FF2B5EF4-FFF2-40B4-BE49-F238E27FC236}">
                <a16:creationId xmlns:a16="http://schemas.microsoft.com/office/drawing/2014/main" id="{EF6E2D3D-E611-4265-8045-7B935C59A8A5}"/>
              </a:ext>
            </a:extLst>
          </p:cNvPr>
          <p:cNvSpPr>
            <a:spLocks noGrp="1"/>
          </p:cNvSpPr>
          <p:nvPr>
            <p:ph idx="1"/>
          </p:nvPr>
        </p:nvSpPr>
        <p:spPr>
          <a:xfrm>
            <a:off x="5345722" y="0"/>
            <a:ext cx="6260123" cy="4351338"/>
          </a:xfrm>
        </p:spPr>
        <p:txBody>
          <a:bodyPr>
            <a:normAutofit/>
          </a:bodyPr>
          <a:lstStyle/>
          <a:p>
            <a:pPr marL="0" indent="0">
              <a:buNone/>
            </a:pPr>
            <a:r>
              <a:rPr lang="en-CA" dirty="0"/>
              <a:t>There are three most common states of matter. </a:t>
            </a:r>
          </a:p>
          <a:p>
            <a:r>
              <a:rPr lang="en-CA" dirty="0"/>
              <a:t>The molecules in </a:t>
            </a:r>
            <a:r>
              <a:rPr lang="en-CA" b="1" dirty="0"/>
              <a:t>solids</a:t>
            </a:r>
            <a:r>
              <a:rPr lang="en-CA" dirty="0"/>
              <a:t> have the least energy. That means they move more slowly than molecules in </a:t>
            </a:r>
            <a:r>
              <a:rPr lang="en-CA" b="1" dirty="0"/>
              <a:t>liquids</a:t>
            </a:r>
            <a:r>
              <a:rPr lang="en-CA" dirty="0"/>
              <a:t> and gases.</a:t>
            </a:r>
          </a:p>
          <a:p>
            <a:r>
              <a:rPr lang="en-CA" dirty="0"/>
              <a:t>The molecules in </a:t>
            </a:r>
            <a:r>
              <a:rPr lang="en-CA" b="1" dirty="0"/>
              <a:t>gases</a:t>
            </a:r>
            <a:r>
              <a:rPr lang="en-CA" dirty="0"/>
              <a:t> have the most energy of all. They move the fastest.</a:t>
            </a:r>
          </a:p>
          <a:p>
            <a:endParaRPr lang="en-CA" dirty="0"/>
          </a:p>
        </p:txBody>
      </p:sp>
    </p:spTree>
    <p:extLst>
      <p:ext uri="{BB962C8B-B14F-4D97-AF65-F5344CB8AC3E}">
        <p14:creationId xmlns:p14="http://schemas.microsoft.com/office/powerpoint/2010/main" val="308089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0A69-6FDF-4123-A879-74A6D57DE10F}"/>
              </a:ext>
            </a:extLst>
          </p:cNvPr>
          <p:cNvSpPr>
            <a:spLocks noGrp="1"/>
          </p:cNvSpPr>
          <p:nvPr>
            <p:ph type="title"/>
          </p:nvPr>
        </p:nvSpPr>
        <p:spPr/>
        <p:txBody>
          <a:bodyPr>
            <a:normAutofit fontScale="90000"/>
          </a:bodyPr>
          <a:lstStyle/>
          <a:p>
            <a:r>
              <a:rPr lang="en-CA" dirty="0"/>
              <a:t>How Is Kinetic Energy Related to Density?</a:t>
            </a:r>
            <a:br>
              <a:rPr lang="en-CA" dirty="0"/>
            </a:br>
            <a:endParaRPr lang="en-CA" dirty="0"/>
          </a:p>
        </p:txBody>
      </p:sp>
      <p:sp>
        <p:nvSpPr>
          <p:cNvPr id="3" name="Content Placeholder 2">
            <a:extLst>
              <a:ext uri="{FF2B5EF4-FFF2-40B4-BE49-F238E27FC236}">
                <a16:creationId xmlns:a16="http://schemas.microsoft.com/office/drawing/2014/main" id="{27399403-FF56-45EB-9498-9284C6ABFFDB}"/>
              </a:ext>
            </a:extLst>
          </p:cNvPr>
          <p:cNvSpPr>
            <a:spLocks noGrp="1"/>
          </p:cNvSpPr>
          <p:nvPr>
            <p:ph idx="1"/>
          </p:nvPr>
        </p:nvSpPr>
        <p:spPr>
          <a:xfrm>
            <a:off x="4387610" y="0"/>
            <a:ext cx="7476144" cy="6492875"/>
          </a:xfrm>
        </p:spPr>
        <p:txBody>
          <a:bodyPr>
            <a:normAutofit/>
          </a:bodyPr>
          <a:lstStyle/>
          <a:p>
            <a:r>
              <a:rPr lang="en-CA" dirty="0"/>
              <a:t>Kinetic molecular theory can help you understand </a:t>
            </a:r>
            <a:r>
              <a:rPr lang="en-CA" b="1" dirty="0"/>
              <a:t>density</a:t>
            </a:r>
            <a:r>
              <a:rPr lang="en-CA" dirty="0"/>
              <a:t>. Density refers to how much matter there is in a given volume of space. </a:t>
            </a:r>
          </a:p>
          <a:p>
            <a:r>
              <a:rPr lang="en-CA" dirty="0"/>
              <a:t>Have you ever thrown a coin into a fountain or a rock into a pond? You probably noticed that these objects sink in water. And you’ve probably noticed that other objects, like twigs, float on water. The objects that are denser than water sink. And the objects that are less dense than water float. </a:t>
            </a:r>
          </a:p>
          <a:p>
            <a:r>
              <a:rPr lang="en-CA" dirty="0"/>
              <a:t>But what does this have to do with lava lamps? Remember </a:t>
            </a:r>
            <a:r>
              <a:rPr lang="en-CA" b="1" dirty="0"/>
              <a:t>the globules </a:t>
            </a:r>
            <a:r>
              <a:rPr lang="en-CA" dirty="0"/>
              <a:t>- let’s call them “globs” for short - that float around? At room temperature, the globs are a bit denser than the surrounding liquid. That’s why they sit at the bottom of the lamp. But when you turn the lamp on, the globs heat up. The molecules move faster. The globs become less dense than the surrounding liquid. They rise and start to float around!</a:t>
            </a:r>
          </a:p>
          <a:p>
            <a:endParaRPr lang="en-CA" dirty="0"/>
          </a:p>
        </p:txBody>
      </p:sp>
    </p:spTree>
    <p:extLst>
      <p:ext uri="{BB962C8B-B14F-4D97-AF65-F5344CB8AC3E}">
        <p14:creationId xmlns:p14="http://schemas.microsoft.com/office/powerpoint/2010/main" val="69880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A29C-459A-4C85-827E-401E8F808BB6}"/>
              </a:ext>
            </a:extLst>
          </p:cNvPr>
          <p:cNvSpPr>
            <a:spLocks noGrp="1"/>
          </p:cNvSpPr>
          <p:nvPr>
            <p:ph type="title"/>
          </p:nvPr>
        </p:nvSpPr>
        <p:spPr/>
        <p:txBody>
          <a:bodyPr/>
          <a:lstStyle/>
          <a:p>
            <a:r>
              <a:rPr lang="en-CA" dirty="0"/>
              <a:t>Mix it up!</a:t>
            </a:r>
          </a:p>
        </p:txBody>
      </p:sp>
      <p:sp>
        <p:nvSpPr>
          <p:cNvPr id="3" name="Content Placeholder 2">
            <a:extLst>
              <a:ext uri="{FF2B5EF4-FFF2-40B4-BE49-F238E27FC236}">
                <a16:creationId xmlns:a16="http://schemas.microsoft.com/office/drawing/2014/main" id="{41350FEF-1DF2-479A-B8D9-C5EE61CC44FD}"/>
              </a:ext>
            </a:extLst>
          </p:cNvPr>
          <p:cNvSpPr>
            <a:spLocks noGrp="1"/>
          </p:cNvSpPr>
          <p:nvPr>
            <p:ph idx="1"/>
          </p:nvPr>
        </p:nvSpPr>
        <p:spPr>
          <a:xfrm>
            <a:off x="3464169" y="3371850"/>
            <a:ext cx="10515600" cy="4351338"/>
          </a:xfrm>
        </p:spPr>
        <p:txBody>
          <a:bodyPr/>
          <a:lstStyle/>
          <a:p>
            <a:endParaRPr lang="en-CA" dirty="0"/>
          </a:p>
        </p:txBody>
      </p:sp>
      <p:sp>
        <p:nvSpPr>
          <p:cNvPr id="4" name="Rectangle 1">
            <a:extLst>
              <a:ext uri="{FF2B5EF4-FFF2-40B4-BE49-F238E27FC236}">
                <a16:creationId xmlns:a16="http://schemas.microsoft.com/office/drawing/2014/main" id="{D21B4093-B89A-4898-90CE-D7A4BA35BD9E}"/>
              </a:ext>
            </a:extLst>
          </p:cNvPr>
          <p:cNvSpPr>
            <a:spLocks noChangeArrowheads="1"/>
          </p:cNvSpPr>
          <p:nvPr/>
        </p:nvSpPr>
        <p:spPr bwMode="auto">
          <a:xfrm>
            <a:off x="4689231" y="424347"/>
            <a:ext cx="6916615" cy="24723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39618" rIns="91440" bIns="102678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333333"/>
                </a:solidFill>
                <a:effectLst/>
                <a:latin typeface="Nunito Sans"/>
              </a:rPr>
              <a:t>How does the ability to mix affect how a lava lamp works?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rPr>
              <a:t>  </a:t>
            </a:r>
            <a:endParaRPr kumimoji="0" lang="en-US" altLang="en-US" sz="29400" b="0" i="0" u="none" strike="noStrike" cap="none" normalizeH="0" baseline="0" dirty="0">
              <a:ln>
                <a:noFill/>
              </a:ln>
              <a:solidFill>
                <a:schemeClr val="tx1"/>
              </a:solidFill>
              <a:effectLst/>
              <a:latin typeface="Arial" panose="020B0604020202020204" pitchFamily="34" charset="0"/>
            </a:endParaRPr>
          </a:p>
        </p:txBody>
      </p:sp>
      <p:pic>
        <p:nvPicPr>
          <p:cNvPr id="1026" name="Picture 2" descr="Chocolate milk on the left and salad dressing on the right ">
            <a:extLst>
              <a:ext uri="{FF2B5EF4-FFF2-40B4-BE49-F238E27FC236}">
                <a16:creationId xmlns:a16="http://schemas.microsoft.com/office/drawing/2014/main" id="{F5AB9A22-8C60-49D5-BFB7-F1C34159C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354" y="1774825"/>
            <a:ext cx="6222023" cy="509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1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94FC-8989-44A1-8054-96147EDD1EB7}"/>
              </a:ext>
            </a:extLst>
          </p:cNvPr>
          <p:cNvSpPr>
            <a:spLocks noGrp="1"/>
          </p:cNvSpPr>
          <p:nvPr>
            <p:ph type="title"/>
          </p:nvPr>
        </p:nvSpPr>
        <p:spPr>
          <a:xfrm>
            <a:off x="888632" y="3082833"/>
            <a:ext cx="3683368" cy="1515293"/>
          </a:xfrm>
        </p:spPr>
        <p:txBody>
          <a:bodyPr>
            <a:normAutofit fontScale="90000"/>
          </a:bodyPr>
          <a:lstStyle/>
          <a:p>
            <a:r>
              <a:rPr lang="en-CA" dirty="0"/>
              <a:t>So why don’t the globs of wax in a lava lamp mix with the surrounding liquid? </a:t>
            </a:r>
            <a:br>
              <a:rPr lang="en-CA" dirty="0"/>
            </a:br>
            <a:endParaRPr lang="en-CA" dirty="0"/>
          </a:p>
        </p:txBody>
      </p:sp>
      <p:sp>
        <p:nvSpPr>
          <p:cNvPr id="3" name="Content Placeholder 2">
            <a:extLst>
              <a:ext uri="{FF2B5EF4-FFF2-40B4-BE49-F238E27FC236}">
                <a16:creationId xmlns:a16="http://schemas.microsoft.com/office/drawing/2014/main" id="{399D3E20-608D-428A-9F80-7A6446D72A16}"/>
              </a:ext>
            </a:extLst>
          </p:cNvPr>
          <p:cNvSpPr>
            <a:spLocks noGrp="1"/>
          </p:cNvSpPr>
          <p:nvPr>
            <p:ph idx="1"/>
          </p:nvPr>
        </p:nvSpPr>
        <p:spPr>
          <a:xfrm>
            <a:off x="4853354" y="257908"/>
            <a:ext cx="7338645" cy="7240172"/>
          </a:xfrm>
        </p:spPr>
        <p:txBody>
          <a:bodyPr>
            <a:normAutofit/>
          </a:bodyPr>
          <a:lstStyle/>
          <a:p>
            <a:r>
              <a:rPr lang="en-CA" dirty="0"/>
              <a:t>Think about chocolate syrup and milk. They can mix to form a</a:t>
            </a:r>
            <a:r>
              <a:rPr lang="en-CA" b="1" dirty="0"/>
              <a:t> </a:t>
            </a:r>
            <a:r>
              <a:rPr lang="en-CA" b="1" u="sng" dirty="0">
                <a:hlinkClick r:id="rId3" tooltip="Homogeneous vs. Heterogeneous Mixtures - Explii"/>
              </a:rPr>
              <a:t>homogeneous mixture</a:t>
            </a:r>
            <a:r>
              <a:rPr lang="en-CA" dirty="0"/>
              <a:t>.  The chocolate syrup mixes completely with the milk to form yummy chocolate milk!</a:t>
            </a:r>
          </a:p>
          <a:p>
            <a:r>
              <a:rPr lang="en-CA" dirty="0"/>
              <a:t>But some don’t mix with each other –they are </a:t>
            </a:r>
            <a:r>
              <a:rPr lang="en-CA" b="1" u="sng" dirty="0"/>
              <a:t>heterogeneous mixtures</a:t>
            </a:r>
            <a:r>
              <a:rPr lang="en-CA" dirty="0"/>
              <a:t>. It all </a:t>
            </a:r>
            <a:r>
              <a:rPr lang="en-CA" b="1" dirty="0"/>
              <a:t>depends on the force of attraction </a:t>
            </a:r>
            <a:r>
              <a:rPr lang="en-CA" dirty="0"/>
              <a:t>between the molecules in the two liquids.</a:t>
            </a:r>
          </a:p>
          <a:p>
            <a:r>
              <a:rPr lang="en-CA" dirty="0"/>
              <a:t>For example, what happens when you try to mix oil and vinegar - like in a salad dressing?</a:t>
            </a:r>
          </a:p>
          <a:p>
            <a:r>
              <a:rPr lang="en-CA" dirty="0"/>
              <a:t> But chocolate syrup molecules </a:t>
            </a:r>
            <a:r>
              <a:rPr lang="en-CA" b="1" dirty="0"/>
              <a:t>are attracted</a:t>
            </a:r>
            <a:r>
              <a:rPr lang="en-CA" dirty="0"/>
              <a:t> to milk molecules. And milk molecules </a:t>
            </a:r>
            <a:r>
              <a:rPr lang="en-CA" b="1" dirty="0"/>
              <a:t>are attracted </a:t>
            </a:r>
            <a:r>
              <a:rPr lang="en-CA" dirty="0"/>
              <a:t>to chocolate syrup molecules. That’s why you get chocolate milk and not a lava lamp in a glass!</a:t>
            </a:r>
          </a:p>
          <a:p>
            <a:pPr marL="0" indent="0">
              <a:buNone/>
            </a:pPr>
            <a:endParaRPr lang="en-CA" dirty="0"/>
          </a:p>
        </p:txBody>
      </p:sp>
    </p:spTree>
    <p:extLst>
      <p:ext uri="{BB962C8B-B14F-4D97-AF65-F5344CB8AC3E}">
        <p14:creationId xmlns:p14="http://schemas.microsoft.com/office/powerpoint/2010/main" val="140264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ABC6-F0C8-4DD4-9B0E-B12AD0A2459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ECF49D34-7C8D-4BC5-818B-3C3A6854BD2F}"/>
              </a:ext>
            </a:extLst>
          </p:cNvPr>
          <p:cNvSpPr>
            <a:spLocks noGrp="1"/>
          </p:cNvSpPr>
          <p:nvPr>
            <p:ph idx="1"/>
          </p:nvPr>
        </p:nvSpPr>
        <p:spPr/>
        <p:txBody>
          <a:bodyPr/>
          <a:lstStyle/>
          <a:p>
            <a:endParaRPr lang="en-CA" dirty="0"/>
          </a:p>
        </p:txBody>
      </p:sp>
      <p:pic>
        <p:nvPicPr>
          <p:cNvPr id="4" name="Picture 3">
            <a:extLst>
              <a:ext uri="{FF2B5EF4-FFF2-40B4-BE49-F238E27FC236}">
                <a16:creationId xmlns:a16="http://schemas.microsoft.com/office/drawing/2014/main" id="{526E6FE2-BEEE-481A-ACCA-B61ABB245D54}"/>
              </a:ext>
            </a:extLst>
          </p:cNvPr>
          <p:cNvPicPr>
            <a:picLocks noChangeAspect="1"/>
          </p:cNvPicPr>
          <p:nvPr/>
        </p:nvPicPr>
        <p:blipFill>
          <a:blip r:embed="rId2"/>
          <a:stretch>
            <a:fillRect/>
          </a:stretch>
        </p:blipFill>
        <p:spPr>
          <a:xfrm>
            <a:off x="1219200" y="-270283"/>
            <a:ext cx="8206154" cy="9117949"/>
          </a:xfrm>
          <a:prstGeom prst="rect">
            <a:avLst/>
          </a:prstGeom>
        </p:spPr>
      </p:pic>
    </p:spTree>
    <p:extLst>
      <p:ext uri="{BB962C8B-B14F-4D97-AF65-F5344CB8AC3E}">
        <p14:creationId xmlns:p14="http://schemas.microsoft.com/office/powerpoint/2010/main" val="130689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F5EA-9901-44DF-AB26-F032243414B4}"/>
              </a:ext>
            </a:extLst>
          </p:cNvPr>
          <p:cNvSpPr>
            <a:spLocks noGrp="1"/>
          </p:cNvSpPr>
          <p:nvPr>
            <p:ph type="title"/>
          </p:nvPr>
        </p:nvSpPr>
        <p:spPr/>
        <p:txBody>
          <a:bodyPr>
            <a:normAutofit fontScale="90000"/>
          </a:bodyPr>
          <a:lstStyle/>
          <a:p>
            <a:r>
              <a:rPr lang="en-CA" dirty="0"/>
              <a:t>Why Do the Globs in a Lava Lamp Move Around?</a:t>
            </a:r>
            <a:br>
              <a:rPr lang="en-CA" dirty="0"/>
            </a:br>
            <a:endParaRPr lang="en-CA" dirty="0"/>
          </a:p>
        </p:txBody>
      </p:sp>
      <p:sp>
        <p:nvSpPr>
          <p:cNvPr id="3" name="Content Placeholder 2">
            <a:extLst>
              <a:ext uri="{FF2B5EF4-FFF2-40B4-BE49-F238E27FC236}">
                <a16:creationId xmlns:a16="http://schemas.microsoft.com/office/drawing/2014/main" id="{95135D86-F948-4622-9918-C5C8380A0E4F}"/>
              </a:ext>
            </a:extLst>
          </p:cNvPr>
          <p:cNvSpPr>
            <a:spLocks noGrp="1"/>
          </p:cNvSpPr>
          <p:nvPr>
            <p:ph idx="1"/>
          </p:nvPr>
        </p:nvSpPr>
        <p:spPr/>
        <p:txBody>
          <a:bodyPr>
            <a:normAutofit fontScale="92500" lnSpcReduction="20000"/>
          </a:bodyPr>
          <a:lstStyle/>
          <a:p>
            <a:r>
              <a:rPr lang="en-CA" dirty="0"/>
              <a:t>One of the most interesting features of a lava lamp is the way that the globs float around. But why does this happen? You know that the globs are less dense than the surrounding liquid. And you know that the globs and the liquid are immiscible. So why don’t the globs just rise to the top of the lamp and stay there?</a:t>
            </a:r>
          </a:p>
          <a:p>
            <a:r>
              <a:rPr lang="en-CA" dirty="0"/>
              <a:t>Well, lava lamps are designed so that the temperature at the top is a bit cooler than at the bottom. And what happens to molecules when they cool down? That’s right! They lose energy and move closer together. So when a glob reaches the top of the lava lamp, it </a:t>
            </a:r>
            <a:r>
              <a:rPr lang="en-CA" b="1" dirty="0"/>
              <a:t>contracts</a:t>
            </a:r>
            <a:r>
              <a:rPr lang="en-CA" dirty="0"/>
              <a:t>. It becomes denser than the surrounding liquid and begins to sink. When it reaches the bottom, the whole cycle repeats!</a:t>
            </a:r>
          </a:p>
          <a:p>
            <a:r>
              <a:rPr lang="en-CA" dirty="0"/>
              <a:t>A lava lamp is an example of a </a:t>
            </a:r>
            <a:r>
              <a:rPr lang="en-CA" b="1" dirty="0"/>
              <a:t>convection current</a:t>
            </a:r>
            <a:r>
              <a:rPr lang="en-CA" dirty="0"/>
              <a:t>. Convection currents cause liquids and gases to rise and fall because of changes in their density. There are convection currents all around you, even in the Earth’s crust! </a:t>
            </a:r>
          </a:p>
          <a:p>
            <a:endParaRPr lang="en-CA" dirty="0"/>
          </a:p>
        </p:txBody>
      </p:sp>
    </p:spTree>
    <p:extLst>
      <p:ext uri="{BB962C8B-B14F-4D97-AF65-F5344CB8AC3E}">
        <p14:creationId xmlns:p14="http://schemas.microsoft.com/office/powerpoint/2010/main" val="381340761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35</TotalTime>
  <Words>1246</Words>
  <Application>Microsoft Office PowerPoint</Application>
  <PresentationFormat>Widescreen</PresentationFormat>
  <Paragraphs>68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Nunito Sans</vt:lpstr>
      <vt:lpstr>Rockwell</vt:lpstr>
      <vt:lpstr>Wingdings</vt:lpstr>
      <vt:lpstr>Atlas</vt:lpstr>
      <vt:lpstr>Groovy Globules</vt:lpstr>
      <vt:lpstr>Pre-Activity Questions</vt:lpstr>
      <vt:lpstr>What is the Kinetic Molecular Theory? </vt:lpstr>
      <vt:lpstr>Particle Theory &amp; Energy</vt:lpstr>
      <vt:lpstr>How Is Kinetic Energy Related to Density? </vt:lpstr>
      <vt:lpstr>Mix it up!</vt:lpstr>
      <vt:lpstr>So why don’t the globs of wax in a lava lamp mix with the surrounding liquid?  </vt:lpstr>
      <vt:lpstr>PowerPoint Presentation</vt:lpstr>
      <vt:lpstr>Why Do the Globs in a Lava Lamp Move Around? </vt:lpstr>
      <vt:lpstr>Convection!</vt:lpstr>
      <vt:lpstr>Making connections: </vt:lpstr>
      <vt:lpstr>Make your own!</vt:lpstr>
      <vt:lpstr>Create a T-chart, to compare and contrast heterogeneous and homogeneous mixtures</vt:lpstr>
      <vt:lpstr>Big Ideas: </vt:lpstr>
      <vt:lpstr>Taking it to the next step: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a T-chart, to compare and contrast heterogeneous and homogeneous mixtures</dc:title>
  <dc:creator>Shannon Comte</dc:creator>
  <cp:lastModifiedBy>Shannon Comte</cp:lastModifiedBy>
  <cp:revision>6</cp:revision>
  <dcterms:created xsi:type="dcterms:W3CDTF">2020-11-19T17:11:19Z</dcterms:created>
  <dcterms:modified xsi:type="dcterms:W3CDTF">2020-11-19T17:46:24Z</dcterms:modified>
</cp:coreProperties>
</file>