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80" r:id="rId4"/>
    <p:sldId id="281" r:id="rId5"/>
    <p:sldId id="257" r:id="rId6"/>
    <p:sldId id="265" r:id="rId7"/>
    <p:sldId id="258" r:id="rId8"/>
    <p:sldId id="266" r:id="rId9"/>
    <p:sldId id="261" r:id="rId10"/>
    <p:sldId id="259" r:id="rId11"/>
    <p:sldId id="260" r:id="rId12"/>
    <p:sldId id="262" r:id="rId13"/>
    <p:sldId id="267" r:id="rId14"/>
    <p:sldId id="268" r:id="rId15"/>
    <p:sldId id="269" r:id="rId16"/>
    <p:sldId id="270" r:id="rId17"/>
    <p:sldId id="271" r:id="rId18"/>
    <p:sldId id="272" r:id="rId19"/>
    <p:sldId id="273" r:id="rId20"/>
    <p:sldId id="274" r:id="rId21"/>
    <p:sldId id="282"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5" d="100"/>
          <a:sy n="45" d="100"/>
        </p:scale>
        <p:origin x="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66769-ECC5-4BA6-BF17-3E95417B61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8D0C73A-3A09-4181-AE20-0822599F24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8517A403-5250-4B03-A785-9FAB0E6AE7DD}"/>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5" name="Footer Placeholder 4">
            <a:extLst>
              <a:ext uri="{FF2B5EF4-FFF2-40B4-BE49-F238E27FC236}">
                <a16:creationId xmlns:a16="http://schemas.microsoft.com/office/drawing/2014/main" id="{8A0222C8-7A58-4A4F-BD72-4F51705AAE0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B5F86A6-46CB-424C-BACC-4CC1AB8D3599}"/>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2095840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35E4-E56C-420D-8298-61D69427DFE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5901148-30DD-4F45-969C-A9759AC542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7F52AEC-CCD2-4855-96DC-7474FDA78C9C}"/>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5" name="Footer Placeholder 4">
            <a:extLst>
              <a:ext uri="{FF2B5EF4-FFF2-40B4-BE49-F238E27FC236}">
                <a16:creationId xmlns:a16="http://schemas.microsoft.com/office/drawing/2014/main" id="{E085E780-6912-44BB-81BC-11A790943EF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3893D9D-E422-4CB1-83E8-A4E6657FB50A}"/>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3700318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2E256B-9C48-4FBE-B286-4363E4801E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CFC29B59-0F40-44B7-9B36-6FF7FB09E0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D284DAE-B525-4DD4-B2EF-89DBDE754D3E}"/>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5" name="Footer Placeholder 4">
            <a:extLst>
              <a:ext uri="{FF2B5EF4-FFF2-40B4-BE49-F238E27FC236}">
                <a16:creationId xmlns:a16="http://schemas.microsoft.com/office/drawing/2014/main" id="{A5BA63EA-9D63-44E9-AD04-093218702B4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A41A316-B981-4473-A023-F6FA08F3D96B}"/>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109912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7858-0032-47BC-A90F-776B35DD6EF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881F117-A4B5-444B-91FD-533A1FE764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19CCB86-D546-469B-B2FE-BE3DC5E64DA9}"/>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5" name="Footer Placeholder 4">
            <a:extLst>
              <a:ext uri="{FF2B5EF4-FFF2-40B4-BE49-F238E27FC236}">
                <a16:creationId xmlns:a16="http://schemas.microsoft.com/office/drawing/2014/main" id="{DFC236FC-63CF-434E-BE12-E8F566850B4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A11A707-AC69-4311-B0D9-342B8500D719}"/>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373896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69F77-67BC-444B-B439-43607EAC8C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461F4775-2B77-418E-BCBF-ABDCEA7FAD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D66A6D-F145-4BEC-8F2B-EA1C60EC0E83}"/>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5" name="Footer Placeholder 4">
            <a:extLst>
              <a:ext uri="{FF2B5EF4-FFF2-40B4-BE49-F238E27FC236}">
                <a16:creationId xmlns:a16="http://schemas.microsoft.com/office/drawing/2014/main" id="{FB98DEC3-9777-4AA1-8F0A-A9369D3DF3B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A244A2B-5B01-4749-AE19-4E69745D5DF5}"/>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304848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9EE88-FB94-4205-8107-E471411C515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0C6353A-7817-4D06-A08D-8DEB42DFD8C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710DF71-0C10-41BB-8954-85C1683BF6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CB4ADE1-EE6A-4612-8C1B-F13EBC7EE902}"/>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6" name="Footer Placeholder 5">
            <a:extLst>
              <a:ext uri="{FF2B5EF4-FFF2-40B4-BE49-F238E27FC236}">
                <a16:creationId xmlns:a16="http://schemas.microsoft.com/office/drawing/2014/main" id="{BCE502BA-C16C-4C88-94EA-1C74856FEAD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11C9E81-C342-4D87-842A-D868ECABE4CD}"/>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2478339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82BEC-B3AD-401C-86ED-3F370027C5E3}"/>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22EAD06-713E-4821-8C89-6644B5DD06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C2417F-2D24-47DF-9DA8-467B408E70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C2E0F465-A76A-436A-82F1-7389AEDF1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9D46B1B-F7F2-4AF5-B87C-431267E46F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A169C45-134A-4570-9E9D-F1A7197527D7}"/>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8" name="Footer Placeholder 7">
            <a:extLst>
              <a:ext uri="{FF2B5EF4-FFF2-40B4-BE49-F238E27FC236}">
                <a16:creationId xmlns:a16="http://schemas.microsoft.com/office/drawing/2014/main" id="{8F239180-D655-41C5-99B4-967739B07AF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7AB4A4F-C1CF-4AC4-B7F1-58BD11C0F78D}"/>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397213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5F374-5BB2-4659-AF79-68350018739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665F83E4-5C5F-402E-A365-447FD8084B08}"/>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4" name="Footer Placeholder 3">
            <a:extLst>
              <a:ext uri="{FF2B5EF4-FFF2-40B4-BE49-F238E27FC236}">
                <a16:creationId xmlns:a16="http://schemas.microsoft.com/office/drawing/2014/main" id="{B4ADB3DB-BEEC-492C-BF91-17FBF751997D}"/>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D3C039F-D60F-4796-94E3-0F2C14047C12}"/>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2143800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CE4F85-DD6C-4254-8E4B-60B612D07F63}"/>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3" name="Footer Placeholder 2">
            <a:extLst>
              <a:ext uri="{FF2B5EF4-FFF2-40B4-BE49-F238E27FC236}">
                <a16:creationId xmlns:a16="http://schemas.microsoft.com/office/drawing/2014/main" id="{48131026-9331-40CD-9210-6D1925D799A1}"/>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D3C0324-8694-4404-A467-3EB3C21BF331}"/>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226272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0D42A-514D-46C7-84C3-F994ABC3B1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8B38F0C0-4BD4-4D4B-B4E5-D6D3CCA942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790D5B1-ED6C-4D38-B70A-BA853FBD8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5D0431-9AD9-4603-AC8C-C42EC9DB155B}"/>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6" name="Footer Placeholder 5">
            <a:extLst>
              <a:ext uri="{FF2B5EF4-FFF2-40B4-BE49-F238E27FC236}">
                <a16:creationId xmlns:a16="http://schemas.microsoft.com/office/drawing/2014/main" id="{72E6FECD-2BAA-4AEA-A3C1-921FE5D8C36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9E43E8D-3ECF-44B6-841A-063EDC1042EE}"/>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113400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9DB0B-E917-4230-921D-8D977CE8AF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0473196F-0B0E-41F2-BA93-3031FE9B83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B9B0B6F-9EE0-4110-8E04-649915F281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D10E5C-6B72-4DBE-AEBD-ABF369C5BC8B}"/>
              </a:ext>
            </a:extLst>
          </p:cNvPr>
          <p:cNvSpPr>
            <a:spLocks noGrp="1"/>
          </p:cNvSpPr>
          <p:nvPr>
            <p:ph type="dt" sz="half" idx="10"/>
          </p:nvPr>
        </p:nvSpPr>
        <p:spPr/>
        <p:txBody>
          <a:bodyPr/>
          <a:lstStyle/>
          <a:p>
            <a:fld id="{CA8217A6-4CAE-4743-9D3C-875C9505C33D}" type="datetimeFigureOut">
              <a:rPr lang="en-CA" smtClean="0"/>
              <a:t>2021-01-06</a:t>
            </a:fld>
            <a:endParaRPr lang="en-CA"/>
          </a:p>
        </p:txBody>
      </p:sp>
      <p:sp>
        <p:nvSpPr>
          <p:cNvPr id="6" name="Footer Placeholder 5">
            <a:extLst>
              <a:ext uri="{FF2B5EF4-FFF2-40B4-BE49-F238E27FC236}">
                <a16:creationId xmlns:a16="http://schemas.microsoft.com/office/drawing/2014/main" id="{636D64C2-B806-4E4B-BD04-F7A6F066D78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667B471-86F9-4C60-A59F-2852FC26BE23}"/>
              </a:ext>
            </a:extLst>
          </p:cNvPr>
          <p:cNvSpPr>
            <a:spLocks noGrp="1"/>
          </p:cNvSpPr>
          <p:nvPr>
            <p:ph type="sldNum" sz="quarter" idx="12"/>
          </p:nvPr>
        </p:nvSpPr>
        <p:spPr/>
        <p:txBody>
          <a:bodyPr/>
          <a:lstStyle/>
          <a:p>
            <a:fld id="{B9A79772-D7DC-4478-91D6-09E4C5F5E262}" type="slidenum">
              <a:rPr lang="en-CA" smtClean="0"/>
              <a:t>‹#›</a:t>
            </a:fld>
            <a:endParaRPr lang="en-CA"/>
          </a:p>
        </p:txBody>
      </p:sp>
    </p:spTree>
    <p:extLst>
      <p:ext uri="{BB962C8B-B14F-4D97-AF65-F5344CB8AC3E}">
        <p14:creationId xmlns:p14="http://schemas.microsoft.com/office/powerpoint/2010/main" val="3636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3000">
              <a:schemeClr val="accent2">
                <a:lumMod val="60000"/>
                <a:lumOff val="40000"/>
              </a:schemeClr>
            </a:gs>
            <a:gs pos="100000">
              <a:schemeClr val="accent4">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33A821-F4D4-4E6E-80DB-DAC3B2B29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A91908C-75B4-403C-8660-7DF5B029F3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CDA39FB-2775-4880-9D36-57F99290CA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8217A6-4CAE-4743-9D3C-875C9505C33D}" type="datetimeFigureOut">
              <a:rPr lang="en-CA" smtClean="0"/>
              <a:t>2021-01-06</a:t>
            </a:fld>
            <a:endParaRPr lang="en-CA"/>
          </a:p>
        </p:txBody>
      </p:sp>
      <p:sp>
        <p:nvSpPr>
          <p:cNvPr id="5" name="Footer Placeholder 4">
            <a:extLst>
              <a:ext uri="{FF2B5EF4-FFF2-40B4-BE49-F238E27FC236}">
                <a16:creationId xmlns:a16="http://schemas.microsoft.com/office/drawing/2014/main" id="{295D7076-2387-4766-AA36-EAC9F4D753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083761F0-98E1-455B-93F9-E7F4B50528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79772-D7DC-4478-91D6-09E4C5F5E262}" type="slidenum">
              <a:rPr lang="en-CA" smtClean="0"/>
              <a:t>‹#›</a:t>
            </a:fld>
            <a:endParaRPr lang="en-CA"/>
          </a:p>
        </p:txBody>
      </p:sp>
    </p:spTree>
    <p:extLst>
      <p:ext uri="{BB962C8B-B14F-4D97-AF65-F5344CB8AC3E}">
        <p14:creationId xmlns:p14="http://schemas.microsoft.com/office/powerpoint/2010/main" val="3927936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8643F-BB0E-4B23-89F9-653945679432}"/>
              </a:ext>
            </a:extLst>
          </p:cNvPr>
          <p:cNvSpPr>
            <a:spLocks noGrp="1"/>
          </p:cNvSpPr>
          <p:nvPr>
            <p:ph type="ctrTitle"/>
          </p:nvPr>
        </p:nvSpPr>
        <p:spPr>
          <a:xfrm>
            <a:off x="1524000" y="1122363"/>
            <a:ext cx="9144000" cy="2306637"/>
          </a:xfrm>
        </p:spPr>
        <p:txBody>
          <a:bodyPr/>
          <a:lstStyle/>
          <a:p>
            <a:r>
              <a:rPr lang="en-CA" dirty="0"/>
              <a:t>Conduction, Convection or Radiation</a:t>
            </a:r>
          </a:p>
        </p:txBody>
      </p:sp>
      <p:sp>
        <p:nvSpPr>
          <p:cNvPr id="3" name="Subtitle 2">
            <a:extLst>
              <a:ext uri="{FF2B5EF4-FFF2-40B4-BE49-F238E27FC236}">
                <a16:creationId xmlns:a16="http://schemas.microsoft.com/office/drawing/2014/main" id="{4D5F1383-090C-4156-B3C9-6F306DBFE70D}"/>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60183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2.wp.com/www.processtechacademy.com/wp-content/uploads/2015/08/f96d4.jpg">
            <a:extLst>
              <a:ext uri="{FF2B5EF4-FFF2-40B4-BE49-F238E27FC236}">
                <a16:creationId xmlns:a16="http://schemas.microsoft.com/office/drawing/2014/main" id="{6B7CDF8D-68D2-47BD-8447-3F6FB6825C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449"/>
          <a:stretch/>
        </p:blipFill>
        <p:spPr bwMode="auto">
          <a:xfrm>
            <a:off x="3991308" y="1935126"/>
            <a:ext cx="3855520" cy="277930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D744DF3-AE1F-44E2-96B7-2BEA3491E2B1}"/>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6</a:t>
            </a:r>
          </a:p>
        </p:txBody>
      </p:sp>
    </p:spTree>
    <p:extLst>
      <p:ext uri="{BB962C8B-B14F-4D97-AF65-F5344CB8AC3E}">
        <p14:creationId xmlns:p14="http://schemas.microsoft.com/office/powerpoint/2010/main" val="579317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e the source image">
            <a:extLst>
              <a:ext uri="{FF2B5EF4-FFF2-40B4-BE49-F238E27FC236}">
                <a16:creationId xmlns:a16="http://schemas.microsoft.com/office/drawing/2014/main" id="{EEE239F4-120C-4048-A291-29368469EB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664"/>
          <a:stretch/>
        </p:blipFill>
        <p:spPr bwMode="auto">
          <a:xfrm>
            <a:off x="2247900" y="935665"/>
            <a:ext cx="9525000" cy="569628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BABCE40C-6A01-48B4-BBB7-710C76495FC1}"/>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373167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ee the source image">
            <a:extLst>
              <a:ext uri="{FF2B5EF4-FFF2-40B4-BE49-F238E27FC236}">
                <a16:creationId xmlns:a16="http://schemas.microsoft.com/office/drawing/2014/main" id="{7528CB91-5E7D-4737-BCE4-7BD045525B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785" b="8674"/>
          <a:stretch/>
        </p:blipFill>
        <p:spPr bwMode="auto">
          <a:xfrm>
            <a:off x="1594076" y="1169581"/>
            <a:ext cx="9003848" cy="38702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62741C5-3BCC-46EE-A27A-11A32A99CDB4}"/>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8</a:t>
            </a:r>
          </a:p>
        </p:txBody>
      </p:sp>
    </p:spTree>
    <p:extLst>
      <p:ext uri="{BB962C8B-B14F-4D97-AF65-F5344CB8AC3E}">
        <p14:creationId xmlns:p14="http://schemas.microsoft.com/office/powerpoint/2010/main" val="688569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fference Between Convection and Radiation - Convection Cells">
            <a:extLst>
              <a:ext uri="{FF2B5EF4-FFF2-40B4-BE49-F238E27FC236}">
                <a16:creationId xmlns:a16="http://schemas.microsoft.com/office/drawing/2014/main" id="{89A9280B-1BBF-4CA7-99C4-82AB213F3E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75" y="2009775"/>
            <a:ext cx="4286250" cy="28384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9B1F660-D1D5-4B0E-B699-C64723CAF9FE}"/>
              </a:ext>
            </a:extLst>
          </p:cNvPr>
          <p:cNvSpPr/>
          <p:nvPr/>
        </p:nvSpPr>
        <p:spPr>
          <a:xfrm>
            <a:off x="858011" y="901779"/>
            <a:ext cx="5001177"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1 - convection</a:t>
            </a:r>
          </a:p>
        </p:txBody>
      </p:sp>
    </p:spTree>
    <p:extLst>
      <p:ext uri="{BB962C8B-B14F-4D97-AF65-F5344CB8AC3E}">
        <p14:creationId xmlns:p14="http://schemas.microsoft.com/office/powerpoint/2010/main" val="2140761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ifference Between Convection and Radiation - Thermogram of an Energy-efficient house in the foreground, radiating much less thermal energy compared to a traditional house radiating much more energy (background)">
            <a:extLst>
              <a:ext uri="{FF2B5EF4-FFF2-40B4-BE49-F238E27FC236}">
                <a16:creationId xmlns:a16="http://schemas.microsoft.com/office/drawing/2014/main" id="{71C7D946-2D4F-4C9F-8292-F257B13F3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0" y="2047875"/>
            <a:ext cx="4381500" cy="27622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5D05A51-27F3-4B3B-BAD2-F9BA328F3B8E}"/>
              </a:ext>
            </a:extLst>
          </p:cNvPr>
          <p:cNvSpPr/>
          <p:nvPr/>
        </p:nvSpPr>
        <p:spPr>
          <a:xfrm>
            <a:off x="762447" y="939879"/>
            <a:ext cx="4341701"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2 - radiation</a:t>
            </a:r>
          </a:p>
        </p:txBody>
      </p:sp>
    </p:spTree>
    <p:extLst>
      <p:ext uri="{BB962C8B-B14F-4D97-AF65-F5344CB8AC3E}">
        <p14:creationId xmlns:p14="http://schemas.microsoft.com/office/powerpoint/2010/main" val="1922670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schooltoday.com/energy/kinds-of-energy/images/example-of-heat-conduction.jpg">
            <a:extLst>
              <a:ext uri="{FF2B5EF4-FFF2-40B4-BE49-F238E27FC236}">
                <a16:creationId xmlns:a16="http://schemas.microsoft.com/office/drawing/2014/main" id="{8B4EE5A8-D041-4850-8F5E-B02FFE5D7C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045" y="1346594"/>
            <a:ext cx="3075910" cy="341767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A3E5E5A-EAE1-446A-A102-EB798F94E2D3}"/>
              </a:ext>
            </a:extLst>
          </p:cNvPr>
          <p:cNvSpPr/>
          <p:nvPr/>
        </p:nvSpPr>
        <p:spPr>
          <a:xfrm>
            <a:off x="0" y="409982"/>
            <a:ext cx="5108451"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3 - conduction</a:t>
            </a:r>
          </a:p>
        </p:txBody>
      </p:sp>
    </p:spTree>
    <p:extLst>
      <p:ext uri="{BB962C8B-B14F-4D97-AF65-F5344CB8AC3E}">
        <p14:creationId xmlns:p14="http://schemas.microsoft.com/office/powerpoint/2010/main" val="988731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ifference Between Convection and Radiation - Convection in the Mantle">
            <a:extLst>
              <a:ext uri="{FF2B5EF4-FFF2-40B4-BE49-F238E27FC236}">
                <a16:creationId xmlns:a16="http://schemas.microsoft.com/office/drawing/2014/main" id="{40FBC700-685D-49BB-BC6D-BB40BD2C1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2153" y="2051854"/>
            <a:ext cx="6901638" cy="414098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79BE7F8-A719-4088-9D1A-A8018B7C44D4}"/>
              </a:ext>
            </a:extLst>
          </p:cNvPr>
          <p:cNvSpPr/>
          <p:nvPr/>
        </p:nvSpPr>
        <p:spPr>
          <a:xfrm>
            <a:off x="581565" y="665163"/>
            <a:ext cx="5001177"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4 - convection</a:t>
            </a:r>
          </a:p>
        </p:txBody>
      </p:sp>
    </p:spTree>
    <p:extLst>
      <p:ext uri="{BB962C8B-B14F-4D97-AF65-F5344CB8AC3E}">
        <p14:creationId xmlns:p14="http://schemas.microsoft.com/office/powerpoint/2010/main" val="3364105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ee the source image">
            <a:extLst>
              <a:ext uri="{FF2B5EF4-FFF2-40B4-BE49-F238E27FC236}">
                <a16:creationId xmlns:a16="http://schemas.microsoft.com/office/drawing/2014/main" id="{1BF9796B-4EFE-4FC0-98DB-03CBAD67C9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53"/>
          <a:stretch/>
        </p:blipFill>
        <p:spPr bwMode="auto">
          <a:xfrm>
            <a:off x="1524000" y="1298276"/>
            <a:ext cx="9144000" cy="61137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7B5899E-1597-4E7B-B446-363993606120}"/>
              </a:ext>
            </a:extLst>
          </p:cNvPr>
          <p:cNvSpPr/>
          <p:nvPr/>
        </p:nvSpPr>
        <p:spPr>
          <a:xfrm>
            <a:off x="719917" y="190280"/>
            <a:ext cx="4341701"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5 - radiation</a:t>
            </a:r>
          </a:p>
        </p:txBody>
      </p:sp>
    </p:spTree>
    <p:extLst>
      <p:ext uri="{BB962C8B-B14F-4D97-AF65-F5344CB8AC3E}">
        <p14:creationId xmlns:p14="http://schemas.microsoft.com/office/powerpoint/2010/main" val="1843179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2.wp.com/www.processtechacademy.com/wp-content/uploads/2015/08/f96d4.jpg">
            <a:extLst>
              <a:ext uri="{FF2B5EF4-FFF2-40B4-BE49-F238E27FC236}">
                <a16:creationId xmlns:a16="http://schemas.microsoft.com/office/drawing/2014/main" id="{6B7CDF8D-68D2-47BD-8447-3F6FB6825CF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449"/>
          <a:stretch/>
        </p:blipFill>
        <p:spPr bwMode="auto">
          <a:xfrm>
            <a:off x="3991308" y="1935126"/>
            <a:ext cx="3855520" cy="277930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D744DF3-AE1F-44E2-96B7-2BEA3491E2B1}"/>
              </a:ext>
            </a:extLst>
          </p:cNvPr>
          <p:cNvSpPr/>
          <p:nvPr/>
        </p:nvSpPr>
        <p:spPr>
          <a:xfrm>
            <a:off x="549195" y="665163"/>
            <a:ext cx="5108451"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6 - conduction</a:t>
            </a:r>
          </a:p>
        </p:txBody>
      </p:sp>
    </p:spTree>
    <p:extLst>
      <p:ext uri="{BB962C8B-B14F-4D97-AF65-F5344CB8AC3E}">
        <p14:creationId xmlns:p14="http://schemas.microsoft.com/office/powerpoint/2010/main" val="3199167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ee the source image">
            <a:extLst>
              <a:ext uri="{FF2B5EF4-FFF2-40B4-BE49-F238E27FC236}">
                <a16:creationId xmlns:a16="http://schemas.microsoft.com/office/drawing/2014/main" id="{EEE239F4-120C-4048-A291-29368469EB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664"/>
          <a:stretch/>
        </p:blipFill>
        <p:spPr bwMode="auto">
          <a:xfrm>
            <a:off x="2418021" y="1304222"/>
            <a:ext cx="9525000" cy="569628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BABCE40C-6A01-48B4-BBB7-710C76495FC1}"/>
              </a:ext>
            </a:extLst>
          </p:cNvPr>
          <p:cNvSpPr/>
          <p:nvPr/>
        </p:nvSpPr>
        <p:spPr>
          <a:xfrm>
            <a:off x="248979" y="196226"/>
            <a:ext cx="5001177"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7 - convection</a:t>
            </a:r>
          </a:p>
        </p:txBody>
      </p:sp>
    </p:spTree>
    <p:extLst>
      <p:ext uri="{BB962C8B-B14F-4D97-AF65-F5344CB8AC3E}">
        <p14:creationId xmlns:p14="http://schemas.microsoft.com/office/powerpoint/2010/main" val="131687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BEBFE-4DA4-4812-A5E8-9E4D5002CD21}"/>
              </a:ext>
            </a:extLst>
          </p:cNvPr>
          <p:cNvSpPr>
            <a:spLocks noGrp="1"/>
          </p:cNvSpPr>
          <p:nvPr>
            <p:ph type="title"/>
          </p:nvPr>
        </p:nvSpPr>
        <p:spPr/>
        <p:txBody>
          <a:bodyPr/>
          <a:lstStyle/>
          <a:p>
            <a:r>
              <a:rPr lang="en-CA" dirty="0"/>
              <a:t>Conduction</a:t>
            </a:r>
          </a:p>
        </p:txBody>
      </p:sp>
      <p:sp>
        <p:nvSpPr>
          <p:cNvPr id="3" name="Content Placeholder 2">
            <a:extLst>
              <a:ext uri="{FF2B5EF4-FFF2-40B4-BE49-F238E27FC236}">
                <a16:creationId xmlns:a16="http://schemas.microsoft.com/office/drawing/2014/main" id="{F9BBF87B-C3C5-42F6-956F-714D74215978}"/>
              </a:ext>
            </a:extLst>
          </p:cNvPr>
          <p:cNvSpPr>
            <a:spLocks noGrp="1"/>
          </p:cNvSpPr>
          <p:nvPr>
            <p:ph idx="1"/>
          </p:nvPr>
        </p:nvSpPr>
        <p:spPr/>
        <p:txBody>
          <a:bodyPr/>
          <a:lstStyle/>
          <a:p>
            <a:r>
              <a:rPr lang="en-CA" dirty="0"/>
              <a:t>Heat transfer occurs in </a:t>
            </a:r>
            <a:r>
              <a:rPr lang="en-CA" b="1" dirty="0"/>
              <a:t>solids.</a:t>
            </a:r>
          </a:p>
          <a:p>
            <a:r>
              <a:rPr lang="en-CA" dirty="0"/>
              <a:t>As particles of matter collide with other particles, heat energy moves from one particle to another. </a:t>
            </a:r>
          </a:p>
          <a:p>
            <a:pPr marL="0" indent="0">
              <a:buNone/>
            </a:pPr>
            <a:endParaRPr lang="en-CA" dirty="0"/>
          </a:p>
        </p:txBody>
      </p:sp>
    </p:spTree>
    <p:extLst>
      <p:ext uri="{BB962C8B-B14F-4D97-AF65-F5344CB8AC3E}">
        <p14:creationId xmlns:p14="http://schemas.microsoft.com/office/powerpoint/2010/main" val="600249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ee the source image">
            <a:extLst>
              <a:ext uri="{FF2B5EF4-FFF2-40B4-BE49-F238E27FC236}">
                <a16:creationId xmlns:a16="http://schemas.microsoft.com/office/drawing/2014/main" id="{7528CB91-5E7D-4737-BCE4-7BD045525B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785" b="8674"/>
          <a:stretch/>
        </p:blipFill>
        <p:spPr bwMode="auto">
          <a:xfrm>
            <a:off x="1594076" y="1169581"/>
            <a:ext cx="9003848" cy="38702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A62741C5-3BCC-46EE-A27A-11A32A99CDB4}"/>
              </a:ext>
            </a:extLst>
          </p:cNvPr>
          <p:cNvSpPr/>
          <p:nvPr/>
        </p:nvSpPr>
        <p:spPr>
          <a:xfrm>
            <a:off x="613591" y="61585"/>
            <a:ext cx="4341701"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8 - radiation</a:t>
            </a:r>
          </a:p>
        </p:txBody>
      </p:sp>
    </p:spTree>
    <p:extLst>
      <p:ext uri="{BB962C8B-B14F-4D97-AF65-F5344CB8AC3E}">
        <p14:creationId xmlns:p14="http://schemas.microsoft.com/office/powerpoint/2010/main" val="2370459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DB3A-EDBE-4716-A9C7-77D42C60E118}"/>
              </a:ext>
            </a:extLst>
          </p:cNvPr>
          <p:cNvSpPr>
            <a:spLocks noGrp="1"/>
          </p:cNvSpPr>
          <p:nvPr>
            <p:ph type="ctrTitle"/>
          </p:nvPr>
        </p:nvSpPr>
        <p:spPr>
          <a:xfrm>
            <a:off x="1311349" y="241005"/>
            <a:ext cx="9144000" cy="2387600"/>
          </a:xfrm>
        </p:spPr>
        <p:txBody>
          <a:bodyPr>
            <a:normAutofit fontScale="90000"/>
          </a:bodyPr>
          <a:lstStyle/>
          <a:p>
            <a:r>
              <a:rPr lang="en-CA" dirty="0"/>
              <a:t>More than one type of heat transfer can take place at the same time!</a:t>
            </a:r>
          </a:p>
        </p:txBody>
      </p:sp>
      <p:sp>
        <p:nvSpPr>
          <p:cNvPr id="3" name="Subtitle 2">
            <a:extLst>
              <a:ext uri="{FF2B5EF4-FFF2-40B4-BE49-F238E27FC236}">
                <a16:creationId xmlns:a16="http://schemas.microsoft.com/office/drawing/2014/main" id="{A12D480F-3D0E-4593-BAF3-B9552FC2ADB6}"/>
              </a:ext>
            </a:extLst>
          </p:cNvPr>
          <p:cNvSpPr>
            <a:spLocks noGrp="1"/>
          </p:cNvSpPr>
          <p:nvPr>
            <p:ph type="subTitle" idx="1"/>
          </p:nvPr>
        </p:nvSpPr>
        <p:spPr>
          <a:xfrm>
            <a:off x="1524000" y="5064126"/>
            <a:ext cx="9144000" cy="1655762"/>
          </a:xfrm>
        </p:spPr>
        <p:txBody>
          <a:bodyPr/>
          <a:lstStyle/>
          <a:p>
            <a:endParaRPr lang="en-CA" dirty="0"/>
          </a:p>
        </p:txBody>
      </p:sp>
      <p:pic>
        <p:nvPicPr>
          <p:cNvPr id="10242" name="Picture 2" descr="See the source image">
            <a:extLst>
              <a:ext uri="{FF2B5EF4-FFF2-40B4-BE49-F238E27FC236}">
                <a16:creationId xmlns:a16="http://schemas.microsoft.com/office/drawing/2014/main" id="{801AD099-A161-4FD5-9E28-93BCB3F5F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928" y="3509963"/>
            <a:ext cx="4514850" cy="276225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Image result for conduction, convection, radiation earth">
            <a:extLst>
              <a:ext uri="{FF2B5EF4-FFF2-40B4-BE49-F238E27FC236}">
                <a16:creationId xmlns:a16="http://schemas.microsoft.com/office/drawing/2014/main" id="{A5597596-016E-4ACA-A82B-00B42D1BF2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580684"/>
            <a:ext cx="5211887" cy="3941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393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696E-3BC5-467C-8978-6E1E0BE5DB4A}"/>
              </a:ext>
            </a:extLst>
          </p:cNvPr>
          <p:cNvSpPr>
            <a:spLocks noGrp="1"/>
          </p:cNvSpPr>
          <p:nvPr>
            <p:ph type="title"/>
          </p:nvPr>
        </p:nvSpPr>
        <p:spPr/>
        <p:txBody>
          <a:bodyPr/>
          <a:lstStyle/>
          <a:p>
            <a:r>
              <a:rPr lang="en-CA" dirty="0"/>
              <a:t>Insulators</a:t>
            </a:r>
          </a:p>
        </p:txBody>
      </p:sp>
      <p:sp>
        <p:nvSpPr>
          <p:cNvPr id="3" name="Content Placeholder 2">
            <a:extLst>
              <a:ext uri="{FF2B5EF4-FFF2-40B4-BE49-F238E27FC236}">
                <a16:creationId xmlns:a16="http://schemas.microsoft.com/office/drawing/2014/main" id="{A86C48A0-283D-4F62-B793-20E9A15A1211}"/>
              </a:ext>
            </a:extLst>
          </p:cNvPr>
          <p:cNvSpPr>
            <a:spLocks noGrp="1"/>
          </p:cNvSpPr>
          <p:nvPr>
            <p:ph idx="1"/>
          </p:nvPr>
        </p:nvSpPr>
        <p:spPr/>
        <p:txBody>
          <a:bodyPr/>
          <a:lstStyle/>
          <a:p>
            <a:r>
              <a:rPr lang="en-CA" dirty="0"/>
              <a:t>Are poor at letting heat (thermal energy) transfer among particles</a:t>
            </a:r>
          </a:p>
          <a:p>
            <a:r>
              <a:rPr lang="en-CA" dirty="0"/>
              <a:t>Examples: </a:t>
            </a:r>
          </a:p>
          <a:p>
            <a:pPr lvl="1"/>
            <a:r>
              <a:rPr lang="en-CA" dirty="0"/>
              <a:t>Wood</a:t>
            </a:r>
          </a:p>
          <a:p>
            <a:pPr lvl="1"/>
            <a:r>
              <a:rPr lang="en-CA" dirty="0"/>
              <a:t>Plastic</a:t>
            </a:r>
          </a:p>
          <a:p>
            <a:pPr lvl="1"/>
            <a:r>
              <a:rPr lang="en-CA" dirty="0"/>
              <a:t>Rubber</a:t>
            </a:r>
          </a:p>
          <a:p>
            <a:pPr lvl="1"/>
            <a:r>
              <a:rPr lang="en-CA" dirty="0"/>
              <a:t>Cloth</a:t>
            </a:r>
          </a:p>
          <a:p>
            <a:pPr lvl="1"/>
            <a:r>
              <a:rPr lang="en-CA" dirty="0"/>
              <a:t>Styrofoam</a:t>
            </a:r>
          </a:p>
          <a:p>
            <a:pPr lvl="1"/>
            <a:r>
              <a:rPr lang="en-CA" dirty="0"/>
              <a:t>Insulation</a:t>
            </a:r>
          </a:p>
          <a:p>
            <a:pPr lvl="1"/>
            <a:r>
              <a:rPr lang="en-CA" dirty="0"/>
              <a:t>Paper</a:t>
            </a:r>
          </a:p>
          <a:p>
            <a:pPr marL="457200" lvl="1" indent="0">
              <a:buNone/>
            </a:pPr>
            <a:endParaRPr lang="en-CA" dirty="0"/>
          </a:p>
        </p:txBody>
      </p:sp>
    </p:spTree>
    <p:extLst>
      <p:ext uri="{BB962C8B-B14F-4D97-AF65-F5344CB8AC3E}">
        <p14:creationId xmlns:p14="http://schemas.microsoft.com/office/powerpoint/2010/main" val="398277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6874-D5CE-482B-802D-159B2470B254}"/>
              </a:ext>
            </a:extLst>
          </p:cNvPr>
          <p:cNvSpPr>
            <a:spLocks noGrp="1"/>
          </p:cNvSpPr>
          <p:nvPr>
            <p:ph type="title"/>
          </p:nvPr>
        </p:nvSpPr>
        <p:spPr/>
        <p:txBody>
          <a:bodyPr/>
          <a:lstStyle/>
          <a:p>
            <a:r>
              <a:rPr lang="en-CA" dirty="0"/>
              <a:t>Conductors</a:t>
            </a:r>
          </a:p>
        </p:txBody>
      </p:sp>
      <p:sp>
        <p:nvSpPr>
          <p:cNvPr id="3" name="Content Placeholder 2">
            <a:extLst>
              <a:ext uri="{FF2B5EF4-FFF2-40B4-BE49-F238E27FC236}">
                <a16:creationId xmlns:a16="http://schemas.microsoft.com/office/drawing/2014/main" id="{06FC3BDC-71EB-475C-A688-33D92C9A0C22}"/>
              </a:ext>
            </a:extLst>
          </p:cNvPr>
          <p:cNvSpPr>
            <a:spLocks noGrp="1"/>
          </p:cNvSpPr>
          <p:nvPr>
            <p:ph idx="1"/>
          </p:nvPr>
        </p:nvSpPr>
        <p:spPr/>
        <p:txBody>
          <a:bodyPr/>
          <a:lstStyle/>
          <a:p>
            <a:r>
              <a:rPr lang="en-CA" dirty="0"/>
              <a:t>Are good at letting heat (thermal energy) transfer among particles.</a:t>
            </a:r>
          </a:p>
          <a:p>
            <a:r>
              <a:rPr lang="en-CA" dirty="0"/>
              <a:t>Examples: </a:t>
            </a:r>
          </a:p>
          <a:p>
            <a:pPr lvl="1"/>
            <a:r>
              <a:rPr lang="en-CA" dirty="0"/>
              <a:t>Metals (copper, lead, aluminum, steel, iron, </a:t>
            </a:r>
            <a:r>
              <a:rPr lang="en-CA" dirty="0" err="1"/>
              <a:t>etc</a:t>
            </a:r>
            <a:r>
              <a:rPr lang="en-CA" dirty="0"/>
              <a:t>)</a:t>
            </a:r>
          </a:p>
          <a:p>
            <a:pPr lvl="1"/>
            <a:r>
              <a:rPr lang="en-CA" dirty="0"/>
              <a:t>Glass</a:t>
            </a:r>
          </a:p>
          <a:p>
            <a:pPr lvl="1"/>
            <a:r>
              <a:rPr lang="en-CA" dirty="0"/>
              <a:t>Water</a:t>
            </a:r>
          </a:p>
          <a:p>
            <a:pPr lvl="1"/>
            <a:endParaRPr lang="en-CA" dirty="0"/>
          </a:p>
        </p:txBody>
      </p:sp>
    </p:spTree>
    <p:extLst>
      <p:ext uri="{BB962C8B-B14F-4D97-AF65-F5344CB8AC3E}">
        <p14:creationId xmlns:p14="http://schemas.microsoft.com/office/powerpoint/2010/main" val="426160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2FC04-9364-426A-8E33-AAA49D2B8A19}"/>
              </a:ext>
            </a:extLst>
          </p:cNvPr>
          <p:cNvSpPr>
            <a:spLocks noGrp="1"/>
          </p:cNvSpPr>
          <p:nvPr>
            <p:ph type="title"/>
          </p:nvPr>
        </p:nvSpPr>
        <p:spPr/>
        <p:txBody>
          <a:bodyPr/>
          <a:lstStyle/>
          <a:p>
            <a:r>
              <a:rPr lang="en-CA" dirty="0"/>
              <a:t>Convection</a:t>
            </a:r>
          </a:p>
        </p:txBody>
      </p:sp>
      <p:sp>
        <p:nvSpPr>
          <p:cNvPr id="3" name="Content Placeholder 2">
            <a:extLst>
              <a:ext uri="{FF2B5EF4-FFF2-40B4-BE49-F238E27FC236}">
                <a16:creationId xmlns:a16="http://schemas.microsoft.com/office/drawing/2014/main" id="{EA605530-71B5-4B07-8C8F-1F2F7ECCA18D}"/>
              </a:ext>
            </a:extLst>
          </p:cNvPr>
          <p:cNvSpPr>
            <a:spLocks noGrp="1"/>
          </p:cNvSpPr>
          <p:nvPr>
            <p:ph idx="1"/>
          </p:nvPr>
        </p:nvSpPr>
        <p:spPr/>
        <p:txBody>
          <a:bodyPr/>
          <a:lstStyle/>
          <a:p>
            <a:r>
              <a:rPr lang="en-CA" dirty="0"/>
              <a:t>Heat transfer in fluids (gases / liquids)</a:t>
            </a:r>
          </a:p>
          <a:p>
            <a:r>
              <a:rPr lang="en-CA" dirty="0"/>
              <a:t>Particles in matter collide as the fluids move, creating more space between particles and making the fluid less dense. Less dense fluids move upwards, and more dense fluids move down to take up the available space. </a:t>
            </a:r>
          </a:p>
        </p:txBody>
      </p:sp>
    </p:spTree>
    <p:extLst>
      <p:ext uri="{BB962C8B-B14F-4D97-AF65-F5344CB8AC3E}">
        <p14:creationId xmlns:p14="http://schemas.microsoft.com/office/powerpoint/2010/main" val="118772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17B76-608A-43EE-92BA-56B8BA9394D8}"/>
              </a:ext>
            </a:extLst>
          </p:cNvPr>
          <p:cNvSpPr>
            <a:spLocks noGrp="1"/>
          </p:cNvSpPr>
          <p:nvPr>
            <p:ph type="title"/>
          </p:nvPr>
        </p:nvSpPr>
        <p:spPr/>
        <p:txBody>
          <a:bodyPr/>
          <a:lstStyle/>
          <a:p>
            <a:r>
              <a:rPr lang="en-CA" dirty="0"/>
              <a:t>Radiation</a:t>
            </a:r>
          </a:p>
        </p:txBody>
      </p:sp>
      <p:sp>
        <p:nvSpPr>
          <p:cNvPr id="3" name="Content Placeholder 2">
            <a:extLst>
              <a:ext uri="{FF2B5EF4-FFF2-40B4-BE49-F238E27FC236}">
                <a16:creationId xmlns:a16="http://schemas.microsoft.com/office/drawing/2014/main" id="{C974F2F8-77DA-47CD-BCB2-21EA2FA9A5F9}"/>
              </a:ext>
            </a:extLst>
          </p:cNvPr>
          <p:cNvSpPr>
            <a:spLocks noGrp="1"/>
          </p:cNvSpPr>
          <p:nvPr>
            <p:ph idx="1"/>
          </p:nvPr>
        </p:nvSpPr>
        <p:spPr/>
        <p:txBody>
          <a:bodyPr/>
          <a:lstStyle/>
          <a:p>
            <a:r>
              <a:rPr lang="en-CA" dirty="0"/>
              <a:t>Transfer of heat energy by </a:t>
            </a:r>
            <a:r>
              <a:rPr lang="en-CA" b="1" dirty="0"/>
              <a:t>waves</a:t>
            </a:r>
            <a:r>
              <a:rPr lang="en-CA" dirty="0"/>
              <a:t>. </a:t>
            </a:r>
          </a:p>
          <a:p>
            <a:r>
              <a:rPr lang="en-CA" dirty="0"/>
              <a:t>Waves </a:t>
            </a:r>
            <a:r>
              <a:rPr lang="en-CA" u="sng" dirty="0"/>
              <a:t>do not need matter </a:t>
            </a:r>
            <a:r>
              <a:rPr lang="en-CA" dirty="0"/>
              <a:t>to travel through (no particles needed!) and so they can travel through empty space or a vacuum.  </a:t>
            </a:r>
          </a:p>
        </p:txBody>
      </p:sp>
    </p:spTree>
    <p:extLst>
      <p:ext uri="{BB962C8B-B14F-4D97-AF65-F5344CB8AC3E}">
        <p14:creationId xmlns:p14="http://schemas.microsoft.com/office/powerpoint/2010/main" val="158188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fference Between Convection and Radiation - Convection Cells">
            <a:extLst>
              <a:ext uri="{FF2B5EF4-FFF2-40B4-BE49-F238E27FC236}">
                <a16:creationId xmlns:a16="http://schemas.microsoft.com/office/drawing/2014/main" id="{89A9280B-1BBF-4CA7-99C4-82AB213F3E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75" y="2009775"/>
            <a:ext cx="4286250" cy="28384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9B1F660-D1D5-4B0E-B699-C64723CAF9FE}"/>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429635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ifference Between Convection and Radiation - Thermogram of an Energy-efficient house in the foreground, radiating much less thermal energy compared to a traditional house radiating much more energy (background)">
            <a:extLst>
              <a:ext uri="{FF2B5EF4-FFF2-40B4-BE49-F238E27FC236}">
                <a16:creationId xmlns:a16="http://schemas.microsoft.com/office/drawing/2014/main" id="{71C7D946-2D4F-4C9F-8292-F257B13F3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250" y="2047875"/>
            <a:ext cx="4381500" cy="27622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75D05A51-27F3-4B3B-BAD2-F9BA328F3B8E}"/>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2</a:t>
            </a:r>
          </a:p>
        </p:txBody>
      </p:sp>
    </p:spTree>
    <p:extLst>
      <p:ext uri="{BB962C8B-B14F-4D97-AF65-F5344CB8AC3E}">
        <p14:creationId xmlns:p14="http://schemas.microsoft.com/office/powerpoint/2010/main" val="2173088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schooltoday.com/energy/kinds-of-energy/images/example-of-heat-conduction.jpg">
            <a:extLst>
              <a:ext uri="{FF2B5EF4-FFF2-40B4-BE49-F238E27FC236}">
                <a16:creationId xmlns:a16="http://schemas.microsoft.com/office/drawing/2014/main" id="{8B4EE5A8-D041-4850-8F5E-B02FFE5D7C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58045" y="1346594"/>
            <a:ext cx="3075910" cy="341767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A3E5E5A-EAE1-446A-A102-EB798F94E2D3}"/>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3</a:t>
            </a:r>
          </a:p>
        </p:txBody>
      </p:sp>
    </p:spTree>
    <p:extLst>
      <p:ext uri="{BB962C8B-B14F-4D97-AF65-F5344CB8AC3E}">
        <p14:creationId xmlns:p14="http://schemas.microsoft.com/office/powerpoint/2010/main" val="3001367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ifference Between Convection and Radiation - Convection in the Mantle">
            <a:extLst>
              <a:ext uri="{FF2B5EF4-FFF2-40B4-BE49-F238E27FC236}">
                <a16:creationId xmlns:a16="http://schemas.microsoft.com/office/drawing/2014/main" id="{40FBC700-685D-49BB-BC6D-BB40BD2C1A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2853" y="1600980"/>
            <a:ext cx="7257828" cy="43546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79BE7F8-A719-4088-9D1A-A8018B7C44D4}"/>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4</a:t>
            </a:r>
          </a:p>
        </p:txBody>
      </p:sp>
    </p:spTree>
    <p:extLst>
      <p:ext uri="{BB962C8B-B14F-4D97-AF65-F5344CB8AC3E}">
        <p14:creationId xmlns:p14="http://schemas.microsoft.com/office/powerpoint/2010/main" val="3801029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ee the source image">
            <a:extLst>
              <a:ext uri="{FF2B5EF4-FFF2-40B4-BE49-F238E27FC236}">
                <a16:creationId xmlns:a16="http://schemas.microsoft.com/office/drawing/2014/main" id="{1BF9796B-4EFE-4FC0-98DB-03CBAD67C9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53"/>
          <a:stretch/>
        </p:blipFill>
        <p:spPr bwMode="auto">
          <a:xfrm>
            <a:off x="1524000" y="744278"/>
            <a:ext cx="9144000" cy="61137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7B5899E-1597-4E7B-B446-363993606120}"/>
              </a:ext>
            </a:extLst>
          </p:cNvPr>
          <p:cNvSpPr/>
          <p:nvPr/>
        </p:nvSpPr>
        <p:spPr>
          <a:xfrm>
            <a:off x="1477843" y="750224"/>
            <a:ext cx="614272" cy="1107996"/>
          </a:xfrm>
          <a:prstGeom prst="rect">
            <a:avLst/>
          </a:prstGeom>
        </p:spPr>
        <p:txBody>
          <a:bodyPr wrap="none">
            <a:spAutoFit/>
          </a:bodyPr>
          <a:lstStyle/>
          <a:p>
            <a:pPr algn="ctr"/>
            <a:r>
              <a:rPr lang="en-US" sz="6600" dirty="0">
                <a:ln w="0"/>
                <a:effectLst>
                  <a:outerShdw blurRad="38100" dist="19050" dir="2700000" algn="tl" rotWithShape="0">
                    <a:schemeClr val="dk1">
                      <a:alpha val="40000"/>
                    </a:schemeClr>
                  </a:outerShdw>
                </a:effectLst>
              </a:rPr>
              <a:t>5</a:t>
            </a:r>
          </a:p>
        </p:txBody>
      </p:sp>
    </p:spTree>
    <p:extLst>
      <p:ext uri="{BB962C8B-B14F-4D97-AF65-F5344CB8AC3E}">
        <p14:creationId xmlns:p14="http://schemas.microsoft.com/office/powerpoint/2010/main" val="1864033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214</Words>
  <Application>Microsoft Office PowerPoint</Application>
  <PresentationFormat>Widescreen</PresentationFormat>
  <Paragraphs>43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Conduction, Convection or Radiation</vt:lpstr>
      <vt:lpstr>Conduction</vt:lpstr>
      <vt:lpstr>Convection</vt:lpstr>
      <vt:lpstr>Radiation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than one type of heat transfer can take place at the same time!</vt:lpstr>
      <vt:lpstr>Insulators</vt:lpstr>
      <vt:lpstr>Conductors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Conduction, Convection or Radiation</dc:title>
  <dc:creator>Shannon Comte</dc:creator>
  <cp:lastModifiedBy>Shannon Comte</cp:lastModifiedBy>
  <cp:revision>5</cp:revision>
  <dcterms:created xsi:type="dcterms:W3CDTF">2021-01-06T18:09:44Z</dcterms:created>
  <dcterms:modified xsi:type="dcterms:W3CDTF">2021-01-06T18:32:02Z</dcterms:modified>
</cp:coreProperties>
</file>