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Roboto" panose="020B0604020202020204" charset="0"/>
      <p:regular r:id="rId36"/>
      <p:bold r:id="rId37"/>
      <p:italic r:id="rId38"/>
      <p:boldItalic r:id="rId39"/>
    </p:embeddedFont>
    <p:embeddedFont>
      <p:font typeface="Roboto Slab"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0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00ecdc29_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00ecdc29_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00ecdc29_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00ecdc29_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01b5fd53_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01b5fd53_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0542d2ec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0542d2ec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0542d2ec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0542d2ec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2d314124a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2d314124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0542d2ec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0542d2ec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0542d2ec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0542d2ec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20ba70c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20ba70c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01b5fd53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01b5fd53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d319e57b_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d319e57b_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2d314124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2d314124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072ec174_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072ec174_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08e95e71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08e95e71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08e95e71_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08e95e71_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655a1d0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655a1d0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2d314124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2d314124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2d314124a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02d314124a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2d314124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02d314124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2d314124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2d314124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2d314124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02d314124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2d314124a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2d314124a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02d314124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02d314124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02d314124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02d314124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2d314124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02d314124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00ecdc29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00ecdc29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d319e57b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d319e57b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d319e57b_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d319e57b_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2d314124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2d314124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01b5fd53_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01b5fd53_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02d314124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02d314124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2d314124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2d314124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popoptiq.com/wp-content/uploads/2018/09/blood-vessels-capillaries-sep102018-min.jp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youtube.com/watch?v=JA0Wb3gc4mE" TargetMode="External"/><Relationship Id="rId5" Type="http://schemas.openxmlformats.org/officeDocument/2006/relationships/image" Target="../media/image14.jpg"/><Relationship Id="rId4" Type="http://schemas.openxmlformats.org/officeDocument/2006/relationships/hyperlink" Target="http://www.youtube.com/watch?v=JA0Wb3gc4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bloodandcardiovascular.weebly.com/the-heart-and-blood-flow.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thehealthboard.com/what-is-the-role-of-gas-exchange-in-the-respiratory-system.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houghtco.com/anatomy-of-the-lungs-373249"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9fxm85Fy4sQ"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cascadehealth.com/digestive-models-charts?msclkid=0bb5786d36be18c793a519c8b5dece18&amp;utm_source=bing&amp;utm_medium=cpc&amp;utm_campaign=**LP%20-%20DSA%20-%20All%20Webpages&amp;utm_term=cascadehealth&amp;utm_content=All%20Webpag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stylebuzzer.com/the-anatomy-of-endocrine-system-myste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www.educator.com/biology/anatomy-physiology/cardella/nervous-system-part-2_-brain.php?msclkid=076c81b40f191ee38966e0118d43af1f&amp;utm_source=bing&amp;utm_medium=cpc&amp;utm_campaign=(A)%20Educator,%20Inc.%20-%20DSA%20(Dynamic%20Search%20Ads)&amp;utm_term=educator&amp;utm_content=All%20Webpages"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healthiack.com/encyclopedia/excretory-system-diagra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mayoclinic.org/diseases-conditions/asthma/symptoms-causes/syc-20369653" TargetMode="External"/><Relationship Id="rId3" Type="http://schemas.openxmlformats.org/officeDocument/2006/relationships/hyperlink" Target="https://kids.kiddle.co/Myocardial_infarction#:~:text=Myocardial%20infarction%20facts%20for%20kids%201%20Causes.%20Most,ventricular%20STEMI%20as%20seen%20on%2015%20lead%20ECG." TargetMode="External"/><Relationship Id="rId7" Type="http://schemas.openxmlformats.org/officeDocument/2006/relationships/hyperlink" Target="https://www.mayoclinic.org/diseases-conditions/pneumonia/symptoms-causes/syc-20354204"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mayoclinic.org/diseases-conditions/leukemia/diagnosis-treatment/drc-20374378" TargetMode="External"/><Relationship Id="rId5" Type="http://schemas.openxmlformats.org/officeDocument/2006/relationships/hyperlink" Target="https://www.mayoclinic.org/diseases-conditions/pulmonary-embolism/symptoms-causes/syc-20354647" TargetMode="External"/><Relationship Id="rId4" Type="http://schemas.openxmlformats.org/officeDocument/2006/relationships/hyperlink" Target="https://www.mayoclinic.org/diseases-conditions/heart-murmurs/symptoms-causes/syc-2037317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evH0I7Coc54"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hyperlink" Target="http://studentcardiologist.blogspot.com/2012/12/five-tissues-type-found-within-our-body.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schoolbag.info/biology/dummies/18.html"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ardiovisual.com/what-is-epicardial-adipose-tissue-eat/" TargetMode="External"/><Relationship Id="rId5" Type="http://schemas.openxmlformats.org/officeDocument/2006/relationships/image" Target="../media/image5.png"/><Relationship Id="rId4" Type="http://schemas.openxmlformats.org/officeDocument/2006/relationships/hyperlink" Target="https://fineartamerica.com/featured/2-human-fat-cells-kateryna-konscience-photo-librar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britannica.com/science/blood-biochemist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medicalpicturesinfo.com/alveoli-picture/"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Cell Systems: </a:t>
            </a:r>
            <a:endParaRPr/>
          </a:p>
          <a:p>
            <a:pPr marL="0" lvl="0" indent="0" algn="ctr" rtl="0">
              <a:spcBef>
                <a:spcPts val="0"/>
              </a:spcBef>
              <a:spcAft>
                <a:spcPts val="0"/>
              </a:spcAft>
              <a:buNone/>
            </a:pPr>
            <a:r>
              <a:rPr lang="en-GB"/>
              <a:t>The Circulatory &amp; Respiratory Systems</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00" i="1"/>
              <a:t>By Mrs. Comte :)</a:t>
            </a:r>
            <a:endParaRPr sz="18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Circulatory System</a:t>
            </a:r>
            <a:endParaRPr/>
          </a:p>
        </p:txBody>
      </p:sp>
      <p:sp>
        <p:nvSpPr>
          <p:cNvPr id="135" name="Google Shape;135;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GB" sz="2400"/>
              <a:t>Main Purpose: oxygen and carbon dioxide transport.</a:t>
            </a:r>
            <a:endParaRPr sz="2400"/>
          </a:p>
          <a:p>
            <a:pPr marL="457200" lvl="0" indent="-381000" algn="l" rtl="0">
              <a:spcBef>
                <a:spcPts val="0"/>
              </a:spcBef>
              <a:spcAft>
                <a:spcPts val="0"/>
              </a:spcAft>
              <a:buSzPts val="2400"/>
              <a:buChar char="●"/>
            </a:pPr>
            <a:r>
              <a:rPr lang="en-GB" sz="2400"/>
              <a:t>Main Organs:</a:t>
            </a:r>
            <a:endParaRPr sz="2400"/>
          </a:p>
          <a:p>
            <a:pPr marL="914400" lvl="1" indent="-381000" algn="l" rtl="0">
              <a:spcBef>
                <a:spcPts val="0"/>
              </a:spcBef>
              <a:spcAft>
                <a:spcPts val="0"/>
              </a:spcAft>
              <a:buSzPts val="2400"/>
              <a:buChar char="○"/>
            </a:pPr>
            <a:r>
              <a:rPr lang="en-GB" sz="2400"/>
              <a:t>Heart</a:t>
            </a:r>
            <a:endParaRPr sz="2400"/>
          </a:p>
          <a:p>
            <a:pPr marL="914400" lvl="1" indent="-381000" algn="l" rtl="0">
              <a:spcBef>
                <a:spcPts val="0"/>
              </a:spcBef>
              <a:spcAft>
                <a:spcPts val="0"/>
              </a:spcAft>
              <a:buSzPts val="2400"/>
              <a:buChar char="○"/>
            </a:pPr>
            <a:r>
              <a:rPr lang="en-GB" sz="2400"/>
              <a:t>Lungs</a:t>
            </a:r>
            <a:endParaRPr sz="2400"/>
          </a:p>
          <a:p>
            <a:pPr marL="914400" lvl="1" indent="-381000" algn="l" rtl="0">
              <a:spcBef>
                <a:spcPts val="0"/>
              </a:spcBef>
              <a:spcAft>
                <a:spcPts val="0"/>
              </a:spcAft>
              <a:buSzPts val="2400"/>
              <a:buChar char="○"/>
            </a:pPr>
            <a:r>
              <a:rPr lang="en-GB" sz="2400"/>
              <a:t>Blood vessels (arteries, veins and capillaries)</a:t>
            </a:r>
            <a:endParaRPr sz="2400"/>
          </a:p>
          <a:p>
            <a:pPr marL="914400" lvl="1" indent="-381000" algn="l" rtl="0">
              <a:spcBef>
                <a:spcPts val="0"/>
              </a:spcBef>
              <a:spcAft>
                <a:spcPts val="0"/>
              </a:spcAft>
              <a:buSzPts val="2400"/>
              <a:buChar char="○"/>
            </a:pPr>
            <a:r>
              <a:rPr lang="en-GB" sz="2400"/>
              <a:t>Blood</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fade">
                                      <p:cBhvr>
                                        <p:cTn id="32" dur="1000"/>
                                        <p:tgtEl>
                                          <p:spTgt spid="1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Types of Blood Vessels</a:t>
            </a:r>
            <a:endParaRPr/>
          </a:p>
        </p:txBody>
      </p:sp>
      <p:sp>
        <p:nvSpPr>
          <p:cNvPr id="141" name="Google Shape;141;p23"/>
          <p:cNvSpPr txBox="1">
            <a:spLocks noGrp="1"/>
          </p:cNvSpPr>
          <p:nvPr>
            <p:ph type="body" idx="1"/>
          </p:nvPr>
        </p:nvSpPr>
        <p:spPr>
          <a:xfrm>
            <a:off x="235250" y="1236075"/>
            <a:ext cx="2606700" cy="20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Arteries</a:t>
            </a:r>
            <a:endParaRPr b="1"/>
          </a:p>
          <a:p>
            <a:pPr marL="457200" lvl="0" indent="-342900" algn="l" rtl="0">
              <a:spcBef>
                <a:spcPts val="1600"/>
              </a:spcBef>
              <a:spcAft>
                <a:spcPts val="0"/>
              </a:spcAft>
              <a:buSzPts val="1800"/>
              <a:buChar char="●"/>
            </a:pPr>
            <a:r>
              <a:rPr lang="en-GB"/>
              <a:t>Carry blood away from the heart</a:t>
            </a:r>
            <a:endParaRPr/>
          </a:p>
          <a:p>
            <a:pPr marL="457200" lvl="0" indent="-342900" algn="l" rtl="0">
              <a:spcBef>
                <a:spcPts val="0"/>
              </a:spcBef>
              <a:spcAft>
                <a:spcPts val="0"/>
              </a:spcAft>
              <a:buSzPts val="1800"/>
              <a:buChar char="●"/>
            </a:pPr>
            <a:r>
              <a:rPr lang="en-GB"/>
              <a:t>Made up of thick, muscular walls</a:t>
            </a:r>
            <a:endParaRPr/>
          </a:p>
        </p:txBody>
      </p:sp>
      <p:sp>
        <p:nvSpPr>
          <p:cNvPr id="142" name="Google Shape;142;p23"/>
          <p:cNvSpPr txBox="1">
            <a:spLocks noGrp="1"/>
          </p:cNvSpPr>
          <p:nvPr>
            <p:ph type="body" idx="1"/>
          </p:nvPr>
        </p:nvSpPr>
        <p:spPr>
          <a:xfrm>
            <a:off x="2896300" y="1144125"/>
            <a:ext cx="2772600" cy="19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Capillaries</a:t>
            </a:r>
            <a:endParaRPr b="1"/>
          </a:p>
          <a:p>
            <a:pPr marL="457200" lvl="0" indent="-342900" algn="l" rtl="0">
              <a:spcBef>
                <a:spcPts val="1600"/>
              </a:spcBef>
              <a:spcAft>
                <a:spcPts val="0"/>
              </a:spcAft>
              <a:buSzPts val="1800"/>
              <a:buChar char="●"/>
            </a:pPr>
            <a:r>
              <a:rPr lang="en-GB"/>
              <a:t>Where the oxygen exchange occurs.</a:t>
            </a:r>
            <a:endParaRPr/>
          </a:p>
          <a:p>
            <a:pPr marL="457200" lvl="0" indent="-342900" algn="l" rtl="0">
              <a:spcBef>
                <a:spcPts val="0"/>
              </a:spcBef>
              <a:spcAft>
                <a:spcPts val="0"/>
              </a:spcAft>
              <a:buSzPts val="1800"/>
              <a:buChar char="●"/>
            </a:pPr>
            <a:r>
              <a:rPr lang="en-GB"/>
              <a:t>Very thin webs of blood vessels</a:t>
            </a:r>
            <a:endParaRPr/>
          </a:p>
        </p:txBody>
      </p:sp>
      <p:sp>
        <p:nvSpPr>
          <p:cNvPr id="143" name="Google Shape;143;p23"/>
          <p:cNvSpPr txBox="1">
            <a:spLocks noGrp="1"/>
          </p:cNvSpPr>
          <p:nvPr>
            <p:ph type="body" idx="1"/>
          </p:nvPr>
        </p:nvSpPr>
        <p:spPr>
          <a:xfrm>
            <a:off x="5491400" y="1041700"/>
            <a:ext cx="3589500" cy="20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Veins</a:t>
            </a:r>
            <a:endParaRPr b="1"/>
          </a:p>
          <a:p>
            <a:pPr marL="457200" lvl="0" indent="-342900" algn="l" rtl="0">
              <a:spcBef>
                <a:spcPts val="1600"/>
              </a:spcBef>
              <a:spcAft>
                <a:spcPts val="0"/>
              </a:spcAft>
              <a:buSzPts val="1800"/>
              <a:buChar char="●"/>
            </a:pPr>
            <a:r>
              <a:rPr lang="en-GB"/>
              <a:t>Carry blood back to the heart</a:t>
            </a:r>
            <a:endParaRPr/>
          </a:p>
          <a:p>
            <a:pPr marL="457200" lvl="0" indent="-342900" algn="l" rtl="0">
              <a:spcBef>
                <a:spcPts val="0"/>
              </a:spcBef>
              <a:spcAft>
                <a:spcPts val="0"/>
              </a:spcAft>
              <a:buSzPts val="1800"/>
              <a:buChar char="●"/>
            </a:pPr>
            <a:r>
              <a:rPr lang="en-GB"/>
              <a:t>Thinner walls</a:t>
            </a:r>
            <a:endParaRPr/>
          </a:p>
          <a:p>
            <a:pPr marL="457200" lvl="0" indent="-342900" algn="l" rtl="0">
              <a:spcBef>
                <a:spcPts val="0"/>
              </a:spcBef>
              <a:spcAft>
                <a:spcPts val="0"/>
              </a:spcAft>
              <a:buSzPts val="1800"/>
              <a:buChar char="●"/>
            </a:pPr>
            <a:r>
              <a:rPr lang="en-GB"/>
              <a:t>Contain valves</a:t>
            </a:r>
            <a:endParaRPr/>
          </a:p>
        </p:txBody>
      </p:sp>
      <p:pic>
        <p:nvPicPr>
          <p:cNvPr id="144" name="Google Shape;144;p23"/>
          <p:cNvPicPr preferRelativeResize="0"/>
          <p:nvPr/>
        </p:nvPicPr>
        <p:blipFill>
          <a:blip r:embed="rId3">
            <a:alphaModFix/>
          </a:blip>
          <a:stretch>
            <a:fillRect/>
          </a:stretch>
        </p:blipFill>
        <p:spPr>
          <a:xfrm>
            <a:off x="387900" y="3204925"/>
            <a:ext cx="2454050" cy="1784775"/>
          </a:xfrm>
          <a:prstGeom prst="rect">
            <a:avLst/>
          </a:prstGeom>
          <a:noFill/>
          <a:ln>
            <a:noFill/>
          </a:ln>
        </p:spPr>
      </p:pic>
      <p:pic>
        <p:nvPicPr>
          <p:cNvPr id="145" name="Google Shape;145;p23"/>
          <p:cNvPicPr preferRelativeResize="0"/>
          <p:nvPr/>
        </p:nvPicPr>
        <p:blipFill>
          <a:blip r:embed="rId4">
            <a:alphaModFix/>
          </a:blip>
          <a:stretch>
            <a:fillRect/>
          </a:stretch>
        </p:blipFill>
        <p:spPr>
          <a:xfrm>
            <a:off x="2811400" y="3139363"/>
            <a:ext cx="2857500" cy="1247775"/>
          </a:xfrm>
          <a:prstGeom prst="rect">
            <a:avLst/>
          </a:prstGeom>
          <a:noFill/>
          <a:ln>
            <a:noFill/>
          </a:ln>
        </p:spPr>
      </p:pic>
      <p:pic>
        <p:nvPicPr>
          <p:cNvPr id="146" name="Google Shape;146;p23"/>
          <p:cNvPicPr preferRelativeResize="0"/>
          <p:nvPr/>
        </p:nvPicPr>
        <p:blipFill>
          <a:blip r:embed="rId5">
            <a:alphaModFix/>
          </a:blip>
          <a:stretch>
            <a:fillRect/>
          </a:stretch>
        </p:blipFill>
        <p:spPr>
          <a:xfrm>
            <a:off x="5776200" y="2710125"/>
            <a:ext cx="1657624" cy="1205550"/>
          </a:xfrm>
          <a:prstGeom prst="rect">
            <a:avLst/>
          </a:prstGeom>
          <a:noFill/>
          <a:ln>
            <a:noFill/>
          </a:ln>
        </p:spPr>
      </p:pic>
      <p:pic>
        <p:nvPicPr>
          <p:cNvPr id="147" name="Google Shape;147;p23"/>
          <p:cNvPicPr preferRelativeResize="0"/>
          <p:nvPr/>
        </p:nvPicPr>
        <p:blipFill>
          <a:blip r:embed="rId6">
            <a:alphaModFix/>
          </a:blip>
          <a:stretch>
            <a:fillRect/>
          </a:stretch>
        </p:blipFill>
        <p:spPr>
          <a:xfrm>
            <a:off x="7259900" y="3641703"/>
            <a:ext cx="1657625" cy="1182439"/>
          </a:xfrm>
          <a:prstGeom prst="rect">
            <a:avLst/>
          </a:prstGeom>
          <a:noFill/>
          <a:ln>
            <a:noFill/>
          </a:ln>
        </p:spPr>
      </p:pic>
      <p:sp>
        <p:nvSpPr>
          <p:cNvPr id="148" name="Google Shape;148;p23"/>
          <p:cNvSpPr txBox="1"/>
          <p:nvPr/>
        </p:nvSpPr>
        <p:spPr>
          <a:xfrm>
            <a:off x="3072000" y="44700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7"/>
              </a:rPr>
              <a:t>blood-vessels-capillaries-sep102018-min.jpg (5200×2000) (popoptiq.com)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0" end="0"/>
                                            </p:txEl>
                                          </p:spTgt>
                                        </p:tgtEl>
                                        <p:attrNameLst>
                                          <p:attrName>style.visibility</p:attrName>
                                        </p:attrNameLst>
                                      </p:cBhvr>
                                      <p:to>
                                        <p:strVal val="visible"/>
                                      </p:to>
                                    </p:set>
                                    <p:animEffect transition="in" filter="fade">
                                      <p:cBhvr>
                                        <p:cTn id="27" dur="1000"/>
                                        <p:tgtEl>
                                          <p:spTgt spid="1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1" end="1"/>
                                            </p:txEl>
                                          </p:spTgt>
                                        </p:tgtEl>
                                        <p:attrNameLst>
                                          <p:attrName>style.visibility</p:attrName>
                                        </p:attrNameLst>
                                      </p:cBhvr>
                                      <p:to>
                                        <p:strVal val="visible"/>
                                      </p:to>
                                    </p:set>
                                    <p:animEffect transition="in" filter="fade">
                                      <p:cBhvr>
                                        <p:cTn id="32" dur="1000"/>
                                        <p:tgtEl>
                                          <p:spTgt spid="14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
                                            <p:txEl>
                                              <p:pRg st="2" end="2"/>
                                            </p:txEl>
                                          </p:spTgt>
                                        </p:tgtEl>
                                        <p:attrNameLst>
                                          <p:attrName>style.visibility</p:attrName>
                                        </p:attrNameLst>
                                      </p:cBhvr>
                                      <p:to>
                                        <p:strVal val="visible"/>
                                      </p:to>
                                    </p:set>
                                    <p:animEffect transition="in" filter="fade">
                                      <p:cBhvr>
                                        <p:cTn id="37" dur="1000"/>
                                        <p:tgtEl>
                                          <p:spTgt spid="14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1000"/>
                                        <p:tgtEl>
                                          <p:spTgt spid="1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3">
                                            <p:txEl>
                                              <p:pRg st="0" end="0"/>
                                            </p:txEl>
                                          </p:spTgt>
                                        </p:tgtEl>
                                        <p:attrNameLst>
                                          <p:attrName>style.visibility</p:attrName>
                                        </p:attrNameLst>
                                      </p:cBhvr>
                                      <p:to>
                                        <p:strVal val="visible"/>
                                      </p:to>
                                    </p:set>
                                    <p:animEffect transition="in" filter="fade">
                                      <p:cBhvr>
                                        <p:cTn id="47" dur="1000"/>
                                        <p:tgtEl>
                                          <p:spTgt spid="14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3">
                                            <p:txEl>
                                              <p:pRg st="1" end="1"/>
                                            </p:txEl>
                                          </p:spTgt>
                                        </p:tgtEl>
                                        <p:attrNameLst>
                                          <p:attrName>style.visibility</p:attrName>
                                        </p:attrNameLst>
                                      </p:cBhvr>
                                      <p:to>
                                        <p:strVal val="visible"/>
                                      </p:to>
                                    </p:set>
                                    <p:animEffect transition="in" filter="fade">
                                      <p:cBhvr>
                                        <p:cTn id="52" dur="1000"/>
                                        <p:tgtEl>
                                          <p:spTgt spid="14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3">
                                            <p:txEl>
                                              <p:pRg st="2" end="2"/>
                                            </p:txEl>
                                          </p:spTgt>
                                        </p:tgtEl>
                                        <p:attrNameLst>
                                          <p:attrName>style.visibility</p:attrName>
                                        </p:attrNameLst>
                                      </p:cBhvr>
                                      <p:to>
                                        <p:strVal val="visible"/>
                                      </p:to>
                                    </p:set>
                                    <p:animEffect transition="in" filter="fade">
                                      <p:cBhvr>
                                        <p:cTn id="57" dur="1000"/>
                                        <p:tgtEl>
                                          <p:spTgt spid="14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3">
                                            <p:txEl>
                                              <p:pRg st="3" end="3"/>
                                            </p:txEl>
                                          </p:spTgt>
                                        </p:tgtEl>
                                        <p:attrNameLst>
                                          <p:attrName>style.visibility</p:attrName>
                                        </p:attrNameLst>
                                      </p:cBhvr>
                                      <p:to>
                                        <p:strVal val="visible"/>
                                      </p:to>
                                    </p:set>
                                    <p:animEffect transition="in" filter="fade">
                                      <p:cBhvr>
                                        <p:cTn id="62" dur="1000"/>
                                        <p:tgtEl>
                                          <p:spTgt spid="14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fade">
                                      <p:cBhvr>
                                        <p:cTn id="6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Human heart</a:t>
            </a:r>
            <a:endParaRPr/>
          </a:p>
        </p:txBody>
      </p:sp>
      <p:sp>
        <p:nvSpPr>
          <p:cNvPr id="154" name="Google Shape;154;p24"/>
          <p:cNvSpPr txBox="1">
            <a:spLocks noGrp="1"/>
          </p:cNvSpPr>
          <p:nvPr>
            <p:ph type="body" idx="1"/>
          </p:nvPr>
        </p:nvSpPr>
        <p:spPr>
          <a:xfrm>
            <a:off x="387900" y="1489825"/>
            <a:ext cx="49980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Made up of cardiac muscle tissue</a:t>
            </a:r>
            <a:endParaRPr/>
          </a:p>
          <a:p>
            <a:pPr marL="457200" lvl="0" indent="-342900" algn="l" rtl="0">
              <a:spcBef>
                <a:spcPts val="0"/>
              </a:spcBef>
              <a:spcAft>
                <a:spcPts val="0"/>
              </a:spcAft>
              <a:buSzPts val="1800"/>
              <a:buChar char="●"/>
            </a:pPr>
            <a:r>
              <a:rPr lang="en-GB"/>
              <a:t>Transports blood throughout your body</a:t>
            </a:r>
            <a:endParaRPr/>
          </a:p>
          <a:p>
            <a:pPr marL="457200" lvl="0" indent="-342900" algn="l" rtl="0">
              <a:spcBef>
                <a:spcPts val="0"/>
              </a:spcBef>
              <a:spcAft>
                <a:spcPts val="0"/>
              </a:spcAft>
              <a:buSzPts val="1800"/>
              <a:buChar char="●"/>
            </a:pPr>
            <a:r>
              <a:rPr lang="en-GB"/>
              <a:t>Has 4 chambers, Left and Right Atrium, and Left and Right Ventricles.</a:t>
            </a:r>
            <a:endParaRPr/>
          </a:p>
          <a:p>
            <a:pPr marL="457200" lvl="0" indent="-342900" algn="l" rtl="0">
              <a:spcBef>
                <a:spcPts val="0"/>
              </a:spcBef>
              <a:spcAft>
                <a:spcPts val="0"/>
              </a:spcAft>
              <a:buSzPts val="1800"/>
              <a:buChar char="●"/>
            </a:pPr>
            <a:r>
              <a:rPr lang="en-GB"/>
              <a:t>Valves in between the chambers prevent blood from moving in the wrong direction when it pumps (these make the “</a:t>
            </a:r>
            <a:r>
              <a:rPr lang="en-GB" i="1"/>
              <a:t>lub dub” </a:t>
            </a:r>
            <a:r>
              <a:rPr lang="en-GB"/>
              <a:t>heart sounds)</a:t>
            </a:r>
            <a:endParaRPr/>
          </a:p>
        </p:txBody>
      </p:sp>
      <p:pic>
        <p:nvPicPr>
          <p:cNvPr id="155" name="Google Shape;155;p24"/>
          <p:cNvPicPr preferRelativeResize="0"/>
          <p:nvPr/>
        </p:nvPicPr>
        <p:blipFill>
          <a:blip r:embed="rId3">
            <a:alphaModFix/>
          </a:blip>
          <a:stretch>
            <a:fillRect/>
          </a:stretch>
        </p:blipFill>
        <p:spPr>
          <a:xfrm>
            <a:off x="6438025" y="112713"/>
            <a:ext cx="2533650" cy="2676525"/>
          </a:xfrm>
          <a:prstGeom prst="rect">
            <a:avLst/>
          </a:prstGeom>
          <a:noFill/>
          <a:ln>
            <a:noFill/>
          </a:ln>
        </p:spPr>
      </p:pic>
      <p:pic>
        <p:nvPicPr>
          <p:cNvPr id="156" name="Google Shape;156;p24" descr="Learn more at http://heart.chop.edu. In this animation, The Children's Hospital of Philadelphia explains how a normal heart pumps blood." title="How a Normal Heart Pumps Blood -- The Children's Hospital of Philadelphia">
            <a:hlinkClick r:id="rId4"/>
          </p:cNvPr>
          <p:cNvPicPr preferRelativeResize="0"/>
          <p:nvPr/>
        </p:nvPicPr>
        <p:blipFill>
          <a:blip r:embed="rId5">
            <a:alphaModFix/>
          </a:blip>
          <a:stretch>
            <a:fillRect/>
          </a:stretch>
        </p:blipFill>
        <p:spPr>
          <a:xfrm>
            <a:off x="5538300" y="2941638"/>
            <a:ext cx="2732617" cy="2049463"/>
          </a:xfrm>
          <a:prstGeom prst="rect">
            <a:avLst/>
          </a:prstGeom>
          <a:noFill/>
          <a:ln>
            <a:noFill/>
          </a:ln>
        </p:spPr>
      </p:pic>
      <p:sp>
        <p:nvSpPr>
          <p:cNvPr id="157" name="Google Shape;157;p24"/>
          <p:cNvSpPr txBox="1"/>
          <p:nvPr/>
        </p:nvSpPr>
        <p:spPr>
          <a:xfrm>
            <a:off x="2385900" y="4361450"/>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6"/>
              </a:rPr>
              <a:t>How a Normal Heart Pumps Blood -- The Children's Hospital of Philadelphia - YouTube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10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10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1000"/>
                                        <p:tgtEl>
                                          <p:spTgt spid="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fade">
                                      <p:cBhvr>
                                        <p:cTn id="22" dur="1000"/>
                                        <p:tgtEl>
                                          <p:spTgt spid="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fade">
                                      <p:cBhvr>
                                        <p:cTn id="27" dur="1000"/>
                                        <p:tgtEl>
                                          <p:spTgt spid="1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10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130350" y="336525"/>
            <a:ext cx="8625600" cy="807600"/>
          </a:xfrm>
          <a:prstGeom prst="rect">
            <a:avLst/>
          </a:prstGeom>
        </p:spPr>
        <p:txBody>
          <a:bodyPr spcFirstLastPara="1" wrap="square" lIns="91425" tIns="91425" rIns="91425" bIns="91425" anchor="b" anchorCtr="0">
            <a:noAutofit/>
          </a:bodyPr>
          <a:lstStyle/>
          <a:p>
            <a:pPr marL="0" lvl="0" indent="0" algn="l" rtl="0">
              <a:lnSpc>
                <a:spcPct val="130000"/>
              </a:lnSpc>
              <a:spcBef>
                <a:spcPts val="0"/>
              </a:spcBef>
              <a:spcAft>
                <a:spcPts val="0"/>
              </a:spcAft>
              <a:buNone/>
            </a:pPr>
            <a:endParaRPr sz="1600">
              <a:latin typeface="Arial"/>
              <a:ea typeface="Arial"/>
              <a:cs typeface="Arial"/>
              <a:sym typeface="Arial"/>
            </a:endParaRPr>
          </a:p>
          <a:p>
            <a:pPr marL="0" lvl="0" indent="0" algn="l" rtl="0">
              <a:lnSpc>
                <a:spcPct val="130000"/>
              </a:lnSpc>
              <a:spcBef>
                <a:spcPts val="0"/>
              </a:spcBef>
              <a:spcAft>
                <a:spcPts val="0"/>
              </a:spcAft>
              <a:buNone/>
            </a:pPr>
            <a:r>
              <a:rPr lang="en-GB" sz="2200">
                <a:latin typeface="Arial"/>
                <a:ea typeface="Arial"/>
                <a:cs typeface="Arial"/>
                <a:sym typeface="Arial"/>
              </a:rPr>
              <a:t>Path of the Blood through the body</a:t>
            </a:r>
            <a:endParaRPr sz="3500"/>
          </a:p>
        </p:txBody>
      </p:sp>
      <p:sp>
        <p:nvSpPr>
          <p:cNvPr id="163" name="Google Shape;163;p25"/>
          <p:cNvSpPr txBox="1"/>
          <p:nvPr/>
        </p:nvSpPr>
        <p:spPr>
          <a:xfrm>
            <a:off x="0" y="922425"/>
            <a:ext cx="5624700" cy="42027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GB" sz="1100">
                <a:solidFill>
                  <a:schemeClr val="dk1"/>
                </a:solidFill>
              </a:rPr>
              <a:t> ( handout notes)</a:t>
            </a:r>
            <a:endParaRPr sz="1100">
              <a:solidFill>
                <a:schemeClr val="dk1"/>
              </a:solidFill>
            </a:endParaRPr>
          </a:p>
          <a:p>
            <a:pPr marL="457200" lvl="0" indent="-298450" algn="l" rtl="0">
              <a:lnSpc>
                <a:spcPct val="115000"/>
              </a:lnSpc>
              <a:spcBef>
                <a:spcPts val="1000"/>
              </a:spcBef>
              <a:spcAft>
                <a:spcPts val="0"/>
              </a:spcAft>
              <a:buClr>
                <a:schemeClr val="dk1"/>
              </a:buClr>
              <a:buSzPts val="1100"/>
              <a:buAutoNum type="arabicPeriod"/>
            </a:pPr>
            <a:r>
              <a:rPr lang="en-GB" sz="1100">
                <a:solidFill>
                  <a:schemeClr val="dk1"/>
                </a:solidFill>
              </a:rPr>
              <a:t>Blood is forced past the tricuspid valve into the right ventricle from the right atrium.</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sz="1100">
                <a:solidFill>
                  <a:schemeClr val="dk1"/>
                </a:solidFill>
              </a:rPr>
              <a:t>Blood is forced through the pulmonary semilunar valve into the pulmonary arteries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sz="1100">
                <a:solidFill>
                  <a:schemeClr val="dk1"/>
                </a:solidFill>
              </a:rPr>
              <a:t>Blood is sent to the lungs to be </a:t>
            </a:r>
            <a:r>
              <a:rPr lang="en-GB" sz="1100" b="1">
                <a:solidFill>
                  <a:schemeClr val="dk1"/>
                </a:solidFill>
              </a:rPr>
              <a:t>oxygenated </a:t>
            </a:r>
            <a:r>
              <a:rPr lang="en-GB" sz="1100">
                <a:solidFill>
                  <a:schemeClr val="dk1"/>
                </a:solidFill>
              </a:rPr>
              <a:t>(gas exchange happens: oxygen  and carbon dioxide pass through alveoli and capillary walls)</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sz="1100">
                <a:solidFill>
                  <a:schemeClr val="dk1"/>
                </a:solidFill>
              </a:rPr>
              <a:t>Blood leaves lungs and travels back toward heart through the pulmonary veins. Oxygenated blood enters the left atrium</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sz="1100">
                <a:solidFill>
                  <a:schemeClr val="dk1"/>
                </a:solidFill>
              </a:rPr>
              <a:t>Blood passes through the bicuspid valve and enters the left ventricle</a:t>
            </a:r>
            <a:endParaRPr sz="110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sz="1100">
                <a:solidFill>
                  <a:schemeClr val="dk1"/>
                </a:solidFill>
              </a:rPr>
              <a:t>Blood travels through aortic semilunar valve and enters the aorta to be transported through the body</a:t>
            </a:r>
            <a:endParaRPr sz="1100">
              <a:solidFill>
                <a:schemeClr val="dk1"/>
              </a:solidFill>
            </a:endParaRPr>
          </a:p>
          <a:p>
            <a:pPr marL="0" lvl="0" indent="0" algn="l" rtl="0">
              <a:lnSpc>
                <a:spcPct val="115000"/>
              </a:lnSpc>
              <a:spcBef>
                <a:spcPts val="1000"/>
              </a:spcBef>
              <a:spcAft>
                <a:spcPts val="0"/>
              </a:spcAft>
              <a:buNone/>
            </a:pPr>
            <a:r>
              <a:rPr lang="en-GB" sz="1100">
                <a:solidFill>
                  <a:schemeClr val="dk1"/>
                </a:solidFill>
              </a:rPr>
              <a:t>7.&amp; 8.  The aorta branches carry blood to the head and arms, and then to core and lower body (gas exchange happens at the capillaries of cells, where cells pick up oxygen from the blood, and replace it with carbon dioxide)</a:t>
            </a:r>
            <a:endParaRPr sz="1100">
              <a:solidFill>
                <a:schemeClr val="dk1"/>
              </a:solidFill>
            </a:endParaRPr>
          </a:p>
          <a:p>
            <a:pPr marL="0" lvl="0" indent="0" algn="l" rtl="0">
              <a:lnSpc>
                <a:spcPct val="115000"/>
              </a:lnSpc>
              <a:spcBef>
                <a:spcPts val="1000"/>
              </a:spcBef>
              <a:spcAft>
                <a:spcPts val="0"/>
              </a:spcAft>
              <a:buNone/>
            </a:pPr>
            <a:r>
              <a:rPr lang="en-GB" sz="1100">
                <a:solidFill>
                  <a:schemeClr val="dk1"/>
                </a:solidFill>
              </a:rPr>
              <a:t>9. &amp; 10. Deoxygenated blood goes back to heart via the superior (9) &amp; inferior (10) vena cava</a:t>
            </a:r>
            <a:endParaRPr sz="1100">
              <a:solidFill>
                <a:schemeClr val="dk1"/>
              </a:solidFill>
            </a:endParaRPr>
          </a:p>
          <a:p>
            <a:pPr marL="0" lvl="0" indent="0" algn="l" rtl="0">
              <a:lnSpc>
                <a:spcPct val="115000"/>
              </a:lnSpc>
              <a:spcBef>
                <a:spcPts val="1000"/>
              </a:spcBef>
              <a:spcAft>
                <a:spcPts val="400"/>
              </a:spcAft>
              <a:buNone/>
            </a:pPr>
            <a:r>
              <a:rPr lang="en-GB" sz="1100">
                <a:solidFill>
                  <a:schemeClr val="dk1"/>
                </a:solidFill>
              </a:rPr>
              <a:t>11.    Blood enters into the right atrium, and the heart contracts again (back to 1)</a:t>
            </a:r>
            <a:endParaRPr sz="1100">
              <a:solidFill>
                <a:schemeClr val="dk1"/>
              </a:solidFill>
            </a:endParaRPr>
          </a:p>
        </p:txBody>
      </p:sp>
      <p:pic>
        <p:nvPicPr>
          <p:cNvPr id="164" name="Google Shape;164;p25"/>
          <p:cNvPicPr preferRelativeResize="0"/>
          <p:nvPr/>
        </p:nvPicPr>
        <p:blipFill>
          <a:blip r:embed="rId3">
            <a:alphaModFix/>
          </a:blip>
          <a:stretch>
            <a:fillRect/>
          </a:stretch>
        </p:blipFill>
        <p:spPr>
          <a:xfrm>
            <a:off x="5727075" y="336525"/>
            <a:ext cx="3354750" cy="3746699"/>
          </a:xfrm>
          <a:prstGeom prst="rect">
            <a:avLst/>
          </a:prstGeom>
          <a:noFill/>
          <a:ln>
            <a:noFill/>
          </a:ln>
        </p:spPr>
      </p:pic>
      <p:sp>
        <p:nvSpPr>
          <p:cNvPr id="165" name="Google Shape;165;p25"/>
          <p:cNvSpPr txBox="1"/>
          <p:nvPr/>
        </p:nvSpPr>
        <p:spPr>
          <a:xfrm>
            <a:off x="6005775" y="41609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The Heart and Blood Flow -                   Blood and the Cardiovascular System (weebly.com)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Respiratory System</a:t>
            </a:r>
            <a:endParaRPr/>
          </a:p>
        </p:txBody>
      </p:sp>
      <p:sp>
        <p:nvSpPr>
          <p:cNvPr id="171" name="Google Shape;171;p26"/>
          <p:cNvSpPr txBox="1">
            <a:spLocks noGrp="1"/>
          </p:cNvSpPr>
          <p:nvPr>
            <p:ph type="body" idx="1"/>
          </p:nvPr>
        </p:nvSpPr>
        <p:spPr>
          <a:xfrm>
            <a:off x="456150" y="1213175"/>
            <a:ext cx="8231700" cy="2296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sz="2000"/>
              <a:t>Main purpose: Providing oxygen to your cells, and removing carbon dioxide</a:t>
            </a:r>
            <a:endParaRPr sz="2000"/>
          </a:p>
          <a:p>
            <a:pPr marL="457200" lvl="0" indent="-355600" algn="l" rtl="0">
              <a:spcBef>
                <a:spcPts val="0"/>
              </a:spcBef>
              <a:spcAft>
                <a:spcPts val="0"/>
              </a:spcAft>
              <a:buSzPts val="2000"/>
              <a:buChar char="●"/>
            </a:pPr>
            <a:r>
              <a:rPr lang="en-GB" sz="2000"/>
              <a:t>Main organs: </a:t>
            </a:r>
            <a:endParaRPr sz="2000"/>
          </a:p>
          <a:p>
            <a:pPr marL="914400" lvl="1" indent="-349250" algn="l" rtl="0">
              <a:spcBef>
                <a:spcPts val="0"/>
              </a:spcBef>
              <a:spcAft>
                <a:spcPts val="0"/>
              </a:spcAft>
              <a:buSzPts val="1900"/>
              <a:buChar char="○"/>
            </a:pPr>
            <a:r>
              <a:rPr lang="en-GB" sz="1900"/>
              <a:t>Mouth &amp; nose,</a:t>
            </a:r>
            <a:endParaRPr sz="1900"/>
          </a:p>
          <a:p>
            <a:pPr marL="914400" lvl="1" indent="-349250" algn="l" rtl="0">
              <a:spcBef>
                <a:spcPts val="0"/>
              </a:spcBef>
              <a:spcAft>
                <a:spcPts val="0"/>
              </a:spcAft>
              <a:buSzPts val="1900"/>
              <a:buChar char="○"/>
            </a:pPr>
            <a:r>
              <a:rPr lang="en-GB" sz="1900"/>
              <a:t>Pharynx (oral and nasal cavity)</a:t>
            </a:r>
            <a:endParaRPr sz="1900"/>
          </a:p>
          <a:p>
            <a:pPr marL="914400" lvl="1" indent="-349250" algn="l" rtl="0">
              <a:spcBef>
                <a:spcPts val="0"/>
              </a:spcBef>
              <a:spcAft>
                <a:spcPts val="0"/>
              </a:spcAft>
              <a:buSzPts val="1900"/>
              <a:buChar char="○"/>
            </a:pPr>
            <a:r>
              <a:rPr lang="en-GB" sz="1900"/>
              <a:t>Larynx (voice box)</a:t>
            </a:r>
            <a:endParaRPr sz="1900"/>
          </a:p>
          <a:p>
            <a:pPr marL="914400" lvl="1" indent="-349250" algn="l" rtl="0">
              <a:spcBef>
                <a:spcPts val="0"/>
              </a:spcBef>
              <a:spcAft>
                <a:spcPts val="0"/>
              </a:spcAft>
              <a:buSzPts val="1900"/>
              <a:buChar char="○"/>
            </a:pPr>
            <a:r>
              <a:rPr lang="en-GB" sz="1900"/>
              <a:t>Trachea (wind pipe)</a:t>
            </a:r>
            <a:endParaRPr sz="1900"/>
          </a:p>
          <a:p>
            <a:pPr marL="914400" lvl="1" indent="-349250" algn="l" rtl="0">
              <a:spcBef>
                <a:spcPts val="0"/>
              </a:spcBef>
              <a:spcAft>
                <a:spcPts val="0"/>
              </a:spcAft>
              <a:buSzPts val="1900"/>
              <a:buChar char="○"/>
            </a:pPr>
            <a:r>
              <a:rPr lang="en-GB" sz="1900"/>
              <a:t>Bronchi (bronchus)</a:t>
            </a:r>
            <a:endParaRPr sz="1900"/>
          </a:p>
          <a:p>
            <a:pPr marL="914400" lvl="1" indent="-349250" algn="l" rtl="0">
              <a:spcBef>
                <a:spcPts val="0"/>
              </a:spcBef>
              <a:spcAft>
                <a:spcPts val="0"/>
              </a:spcAft>
              <a:buSzPts val="1900"/>
              <a:buChar char="○"/>
            </a:pPr>
            <a:r>
              <a:rPr lang="en-GB" sz="1900"/>
              <a:t>Lungs*</a:t>
            </a:r>
            <a:endParaRPr sz="1900"/>
          </a:p>
          <a:p>
            <a:pPr marL="0" lvl="0" indent="0" algn="l" rtl="0">
              <a:spcBef>
                <a:spcPts val="1600"/>
              </a:spcBef>
              <a:spcAft>
                <a:spcPts val="1600"/>
              </a:spcAft>
              <a:buNone/>
            </a:pPr>
            <a:r>
              <a:rPr lang="en-GB" sz="1700"/>
              <a:t>*Branches inside lungs resemble an upside down tree, with larger trunk (trachea) branching into 2 smaller </a:t>
            </a:r>
            <a:r>
              <a:rPr lang="en-GB" sz="1700" b="1"/>
              <a:t>bronchi</a:t>
            </a:r>
            <a:r>
              <a:rPr lang="en-GB" sz="1700"/>
              <a:t>,  many </a:t>
            </a:r>
            <a:r>
              <a:rPr lang="en-GB" sz="1700" b="1"/>
              <a:t>bronchioles</a:t>
            </a:r>
            <a:r>
              <a:rPr lang="en-GB" sz="1700"/>
              <a:t> and finally </a:t>
            </a:r>
            <a:r>
              <a:rPr lang="en-GB" sz="1700" b="1"/>
              <a:t>alveoli</a:t>
            </a:r>
            <a:endParaRPr sz="17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7" name="Google Shape;177;p27"/>
          <p:cNvSpPr txBox="1">
            <a:spLocks noGrp="1"/>
          </p:cNvSpPr>
          <p:nvPr>
            <p:ph type="body" idx="1"/>
          </p:nvPr>
        </p:nvSpPr>
        <p:spPr>
          <a:xfrm>
            <a:off x="387900" y="1489825"/>
            <a:ext cx="37830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Sketch the main structures on the blank diagram in your booklet</a:t>
            </a:r>
            <a:endParaRPr/>
          </a:p>
        </p:txBody>
      </p:sp>
      <p:pic>
        <p:nvPicPr>
          <p:cNvPr id="178" name="Google Shape;178;p27"/>
          <p:cNvPicPr preferRelativeResize="0"/>
          <p:nvPr/>
        </p:nvPicPr>
        <p:blipFill>
          <a:blip r:embed="rId3">
            <a:alphaModFix/>
          </a:blip>
          <a:stretch>
            <a:fillRect/>
          </a:stretch>
        </p:blipFill>
        <p:spPr>
          <a:xfrm>
            <a:off x="4979913" y="50113"/>
            <a:ext cx="3414275" cy="4766874"/>
          </a:xfrm>
          <a:prstGeom prst="rect">
            <a:avLst/>
          </a:prstGeom>
          <a:noFill/>
          <a:ln>
            <a:noFill/>
          </a:ln>
        </p:spPr>
      </p:pic>
      <p:sp>
        <p:nvSpPr>
          <p:cNvPr id="179" name="Google Shape;179;p27"/>
          <p:cNvSpPr txBox="1"/>
          <p:nvPr/>
        </p:nvSpPr>
        <p:spPr>
          <a:xfrm>
            <a:off x="5237163" y="443197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What Is the Role of Gas Exchange in the Respiratory System (thehealthboard.com)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Alveoli </a:t>
            </a:r>
            <a:endParaRPr/>
          </a:p>
        </p:txBody>
      </p:sp>
      <p:sp>
        <p:nvSpPr>
          <p:cNvPr id="185" name="Google Shape;185;p28"/>
          <p:cNvSpPr txBox="1"/>
          <p:nvPr/>
        </p:nvSpPr>
        <p:spPr>
          <a:xfrm>
            <a:off x="480300" y="1144125"/>
            <a:ext cx="4689300" cy="1091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Roboto"/>
              <a:buChar char="●"/>
            </a:pPr>
            <a:r>
              <a:rPr lang="en-GB" sz="1600">
                <a:solidFill>
                  <a:schemeClr val="dk1"/>
                </a:solidFill>
                <a:latin typeface="Roboto"/>
                <a:ea typeface="Roboto"/>
                <a:cs typeface="Roboto"/>
                <a:sym typeface="Roboto"/>
              </a:rPr>
              <a:t>Elastic sacs that fill with air, surrounded by a net of capillaries</a:t>
            </a:r>
            <a:endParaRPr sz="16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GB" sz="1600">
                <a:solidFill>
                  <a:schemeClr val="dk1"/>
                </a:solidFill>
                <a:latin typeface="Roboto"/>
                <a:ea typeface="Roboto"/>
                <a:cs typeface="Roboto"/>
                <a:sym typeface="Roboto"/>
              </a:rPr>
              <a:t>Site of gas exchange</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p28"/>
          <p:cNvSpPr txBox="1"/>
          <p:nvPr/>
        </p:nvSpPr>
        <p:spPr>
          <a:xfrm>
            <a:off x="4562000" y="3880900"/>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The Function, Anatomy, and Respiration of the Lungs (thoughtco.com)</a:t>
            </a:r>
            <a:endParaRPr/>
          </a:p>
        </p:txBody>
      </p:sp>
      <p:pic>
        <p:nvPicPr>
          <p:cNvPr id="187" name="Google Shape;187;p28"/>
          <p:cNvPicPr preferRelativeResize="0"/>
          <p:nvPr/>
        </p:nvPicPr>
        <p:blipFill>
          <a:blip r:embed="rId4">
            <a:alphaModFix/>
          </a:blip>
          <a:stretch>
            <a:fillRect/>
          </a:stretch>
        </p:blipFill>
        <p:spPr>
          <a:xfrm>
            <a:off x="178525" y="2342500"/>
            <a:ext cx="3962350" cy="2641574"/>
          </a:xfrm>
          <a:prstGeom prst="rect">
            <a:avLst/>
          </a:prstGeom>
          <a:noFill/>
          <a:ln>
            <a:noFill/>
          </a:ln>
        </p:spPr>
      </p:pic>
      <p:pic>
        <p:nvPicPr>
          <p:cNvPr id="188" name="Google Shape;188;p28"/>
          <p:cNvPicPr preferRelativeResize="0"/>
          <p:nvPr/>
        </p:nvPicPr>
        <p:blipFill rotWithShape="1">
          <a:blip r:embed="rId5">
            <a:alphaModFix/>
          </a:blip>
          <a:srcRect r="50024"/>
          <a:stretch/>
        </p:blipFill>
        <p:spPr>
          <a:xfrm>
            <a:off x="5447325" y="372100"/>
            <a:ext cx="3308774" cy="309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Diaphragm</a:t>
            </a:r>
            <a:endParaRPr/>
          </a:p>
        </p:txBody>
      </p:sp>
      <p:sp>
        <p:nvSpPr>
          <p:cNvPr id="194" name="Google Shape;194;p29"/>
          <p:cNvSpPr txBox="1">
            <a:spLocks noGrp="1"/>
          </p:cNvSpPr>
          <p:nvPr>
            <p:ph type="body" idx="1"/>
          </p:nvPr>
        </p:nvSpPr>
        <p:spPr>
          <a:xfrm>
            <a:off x="387900" y="1489825"/>
            <a:ext cx="42543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Muscle below your lungs</a:t>
            </a:r>
            <a:endParaRPr/>
          </a:p>
          <a:p>
            <a:pPr marL="457200" lvl="0" indent="-342900" algn="l" rtl="0">
              <a:spcBef>
                <a:spcPts val="0"/>
              </a:spcBef>
              <a:spcAft>
                <a:spcPts val="0"/>
              </a:spcAft>
              <a:buSzPts val="1800"/>
              <a:buChar char="●"/>
            </a:pPr>
            <a:r>
              <a:rPr lang="en-GB"/>
              <a:t>Contracts and relaxes to control your breathing</a:t>
            </a:r>
            <a:endParaRPr/>
          </a:p>
          <a:p>
            <a:pPr marL="457200" lvl="0" indent="-342900" algn="l" rtl="0">
              <a:spcBef>
                <a:spcPts val="0"/>
              </a:spcBef>
              <a:spcAft>
                <a:spcPts val="0"/>
              </a:spcAft>
              <a:buSzPts val="1800"/>
              <a:buChar char="●"/>
            </a:pPr>
            <a:r>
              <a:rPr lang="en-GB"/>
              <a:t>Controlled involuntarily,  and also voluntarily by nervous system!</a:t>
            </a:r>
            <a:endParaRPr/>
          </a:p>
          <a:p>
            <a:pPr marL="0" lvl="0" indent="0" algn="l" rtl="0">
              <a:spcBef>
                <a:spcPts val="1600"/>
              </a:spcBef>
              <a:spcAft>
                <a:spcPts val="0"/>
              </a:spcAft>
              <a:buNone/>
            </a:pPr>
            <a:r>
              <a:rPr lang="en-GB"/>
              <a:t>Add this muscle at the bottom of your diagram! Don’t forget to label it!</a:t>
            </a:r>
            <a:endParaRPr/>
          </a:p>
          <a:p>
            <a:pPr marL="457200" lvl="0" indent="0" algn="l" rtl="0">
              <a:spcBef>
                <a:spcPts val="1600"/>
              </a:spcBef>
              <a:spcAft>
                <a:spcPts val="1600"/>
              </a:spcAft>
              <a:buNone/>
            </a:pPr>
            <a:endParaRPr/>
          </a:p>
        </p:txBody>
      </p:sp>
      <p:pic>
        <p:nvPicPr>
          <p:cNvPr id="195" name="Google Shape;195;p29" descr="Diaphragmatic_breathing.gif"/>
          <p:cNvPicPr preferRelativeResize="0"/>
          <p:nvPr/>
        </p:nvPicPr>
        <p:blipFill>
          <a:blip r:embed="rId3">
            <a:alphaModFix/>
          </a:blip>
          <a:stretch>
            <a:fillRect/>
          </a:stretch>
        </p:blipFill>
        <p:spPr>
          <a:xfrm>
            <a:off x="4888700" y="1278525"/>
            <a:ext cx="3798101" cy="2762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Gas Exchange</a:t>
            </a:r>
            <a:endParaRPr/>
          </a:p>
        </p:txBody>
      </p:sp>
      <p:sp>
        <p:nvSpPr>
          <p:cNvPr id="201" name="Google Shape;201;p30"/>
          <p:cNvSpPr txBox="1">
            <a:spLocks noGrp="1"/>
          </p:cNvSpPr>
          <p:nvPr>
            <p:ph type="body" idx="1"/>
          </p:nvPr>
        </p:nvSpPr>
        <p:spPr>
          <a:xfrm>
            <a:off x="387900" y="1261750"/>
            <a:ext cx="5696400" cy="275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a:t>Driven by DIFFUSION</a:t>
            </a:r>
            <a:endParaRPr sz="2400"/>
          </a:p>
          <a:p>
            <a:pPr marL="0" lvl="0" indent="0" algn="l" rtl="0">
              <a:lnSpc>
                <a:spcPct val="100000"/>
              </a:lnSpc>
              <a:spcBef>
                <a:spcPts val="1600"/>
              </a:spcBef>
              <a:spcAft>
                <a:spcPts val="0"/>
              </a:spcAft>
              <a:buNone/>
            </a:pPr>
            <a:r>
              <a:rPr lang="en-GB" sz="2400" b="1" u="sng"/>
              <a:t>In lungs</a:t>
            </a:r>
            <a:r>
              <a:rPr lang="en-GB" sz="2400"/>
              <a:t>:</a:t>
            </a:r>
            <a:endParaRPr sz="2400"/>
          </a:p>
          <a:p>
            <a:pPr marL="0" lvl="0" indent="0" algn="l" rtl="0">
              <a:lnSpc>
                <a:spcPct val="100000"/>
              </a:lnSpc>
              <a:spcBef>
                <a:spcPts val="0"/>
              </a:spcBef>
              <a:spcAft>
                <a:spcPts val="0"/>
              </a:spcAft>
              <a:buNone/>
            </a:pPr>
            <a:r>
              <a:rPr lang="en-GB" sz="2400"/>
              <a:t>Oxygen goes from lungs to capillaries.</a:t>
            </a:r>
            <a:endParaRPr sz="2400"/>
          </a:p>
          <a:p>
            <a:pPr marL="0" lvl="0" indent="0" algn="l" rtl="0">
              <a:lnSpc>
                <a:spcPct val="100000"/>
              </a:lnSpc>
              <a:spcBef>
                <a:spcPts val="0"/>
              </a:spcBef>
              <a:spcAft>
                <a:spcPts val="0"/>
              </a:spcAft>
              <a:buNone/>
            </a:pPr>
            <a:r>
              <a:rPr lang="en-GB" sz="2400"/>
              <a:t>Carbon dioxide from capillaries to lungs. </a:t>
            </a:r>
            <a:endParaRPr sz="600"/>
          </a:p>
          <a:p>
            <a:pPr marL="0" lvl="0" indent="0" algn="l" rtl="0">
              <a:lnSpc>
                <a:spcPct val="100000"/>
              </a:lnSpc>
              <a:spcBef>
                <a:spcPts val="0"/>
              </a:spcBef>
              <a:spcAft>
                <a:spcPts val="0"/>
              </a:spcAft>
              <a:buNone/>
            </a:pPr>
            <a:endParaRPr sz="600"/>
          </a:p>
          <a:p>
            <a:pPr marL="0" lvl="0" indent="0" algn="l" rtl="0">
              <a:lnSpc>
                <a:spcPct val="100000"/>
              </a:lnSpc>
              <a:spcBef>
                <a:spcPts val="0"/>
              </a:spcBef>
              <a:spcAft>
                <a:spcPts val="0"/>
              </a:spcAft>
              <a:buNone/>
            </a:pPr>
            <a:r>
              <a:rPr lang="en-GB" sz="2400" b="1" u="sng"/>
              <a:t>In tissues:</a:t>
            </a:r>
            <a:endParaRPr sz="2400" b="1" u="sng"/>
          </a:p>
          <a:p>
            <a:pPr marL="0" lvl="0" indent="0" algn="l" rtl="0">
              <a:lnSpc>
                <a:spcPct val="100000"/>
              </a:lnSpc>
              <a:spcBef>
                <a:spcPts val="0"/>
              </a:spcBef>
              <a:spcAft>
                <a:spcPts val="0"/>
              </a:spcAft>
              <a:buNone/>
            </a:pPr>
            <a:r>
              <a:rPr lang="en-GB" sz="2400"/>
              <a:t>Oxygen goes from capillaries to tissues.</a:t>
            </a:r>
            <a:endParaRPr sz="2400"/>
          </a:p>
          <a:p>
            <a:pPr marL="0" lvl="0" indent="0" algn="l" rtl="0">
              <a:lnSpc>
                <a:spcPct val="100000"/>
              </a:lnSpc>
              <a:spcBef>
                <a:spcPts val="0"/>
              </a:spcBef>
              <a:spcAft>
                <a:spcPts val="0"/>
              </a:spcAft>
              <a:buNone/>
            </a:pPr>
            <a:r>
              <a:rPr lang="en-GB" sz="2400"/>
              <a:t>Carbon dioxide from tissues to capillaries.</a:t>
            </a:r>
            <a:endParaRPr sz="2400"/>
          </a:p>
        </p:txBody>
      </p:sp>
      <p:pic>
        <p:nvPicPr>
          <p:cNvPr id="202" name="Google Shape;202;p30"/>
          <p:cNvPicPr preferRelativeResize="0"/>
          <p:nvPr/>
        </p:nvPicPr>
        <p:blipFill>
          <a:blip r:embed="rId3">
            <a:alphaModFix/>
          </a:blip>
          <a:stretch>
            <a:fillRect/>
          </a:stretch>
        </p:blipFill>
        <p:spPr>
          <a:xfrm>
            <a:off x="6181851" y="400689"/>
            <a:ext cx="2762825" cy="4472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0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Effect transition="in" filter="fade">
                                      <p:cBhvr>
                                        <p:cTn id="32" dur="1000"/>
                                        <p:tgtEl>
                                          <p:spTgt spid="2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1">
                                            <p:txEl>
                                              <p:pRg st="6" end="6"/>
                                            </p:txEl>
                                          </p:spTgt>
                                        </p:tgtEl>
                                        <p:attrNameLst>
                                          <p:attrName>style.visibility</p:attrName>
                                        </p:attrNameLst>
                                      </p:cBhvr>
                                      <p:to>
                                        <p:strVal val="visible"/>
                                      </p:to>
                                    </p:set>
                                    <p:animEffect transition="in" filter="fade">
                                      <p:cBhvr>
                                        <p:cTn id="37" dur="1000"/>
                                        <p:tgtEl>
                                          <p:spTgt spid="2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1">
                                            <p:txEl>
                                              <p:pRg st="7" end="7"/>
                                            </p:txEl>
                                          </p:spTgt>
                                        </p:tgtEl>
                                        <p:attrNameLst>
                                          <p:attrName>style.visibility</p:attrName>
                                        </p:attrNameLst>
                                      </p:cBhvr>
                                      <p:to>
                                        <p:strVal val="visible"/>
                                      </p:to>
                                    </p:set>
                                    <p:animEffect transition="in" filter="fade">
                                      <p:cBhvr>
                                        <p:cTn id="42" dur="1000"/>
                                        <p:tgtEl>
                                          <p:spTgt spid="2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Crash Course! Start video at 3:10 - 9:22</a:t>
            </a:r>
            <a:endParaRPr/>
          </a:p>
        </p:txBody>
      </p:sp>
      <p:sp>
        <p:nvSpPr>
          <p:cNvPr id="208" name="Google Shape;208;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9" name="Google Shape;209;p31" descr="Hank takes us on a trip around the body - we follow the circulatory and respiratory systems as they deliver oxygen and remove carbon dioxide from cells, and help make it possible for our bodies to function.&#10;&#10;Crash Course Biology is now available on DVD! http://dft.ba/-8bCC&#10;&#10;Like CrashCourse? http://www.facebook.com/YouTubeCrashCourse&#10;Follow us! http://www.twitter.com/TheCrashCourse&#10;&#10;Table of Contents&#10;1) Respiratory System 00:48&#10;2) Simple Diffusion 00:55&#10;3) Respiratory Anatomy 02:35&#10;a) Trachea to Capillaries 03:10&#10;4) Lung Function &amp; Thoracic Diaphragm 04:37&#10;5) Circulatory System 05:35&#10;6) Circulatory Anatomy 05:54&#10;a) Left Ventricle to Capillary Beds 06:50&#10;b) Veins to Left Atrium 08:46&#10;7) Endotherms &amp; Ectotherms 09:20&#10;&#10;References for this episode can be found in the Google document here: http://dft.ba/-3cHg&#10;&#10;This video uses the following sounds from Freesound.org:&#10;&quot;00559 deep breathing 1.wav&quot; by Robinhood76&#10;&#10;crash course, crashcourse, biology, animals, oxygen, carbon dioxide, cellular respiration, circulatory system, respiratory system, circulation, respiration, heart, lung, artery, vein, pulmonary, simple diffusion, membrane, lungfish, larynx, trachea, bronchus, bronchiole, alveolus, capillary, blood, inhale, exhale, diaphragm, thoracic, pressure, breathing, breath, pump, red blood cell, four chambered heart, ventricle, muscle, aorta, vena cava, atrium, endotherm, ectotherm, hank green Support CrashCourse on Subbable: http://subbable.com/crashcourse" title="Circulatory &amp; Respiratory Systems - CrashCourse Biology #27">
            <a:hlinkClick r:id="rId3"/>
          </p:cNvPr>
          <p:cNvPicPr preferRelativeResize="0"/>
          <p:nvPr/>
        </p:nvPicPr>
        <p:blipFill>
          <a:blip r:embed="rId4">
            <a:alphaModFix/>
          </a:blip>
          <a:stretch>
            <a:fillRect/>
          </a:stretch>
        </p:blipFill>
        <p:spPr>
          <a:xfrm>
            <a:off x="1309575" y="1053875"/>
            <a:ext cx="6253350" cy="469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3056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Cell Specialization Review</a:t>
            </a:r>
            <a:endParaRPr/>
          </a:p>
        </p:txBody>
      </p:sp>
      <p:sp>
        <p:nvSpPr>
          <p:cNvPr id="70" name="Google Shape;70;p14"/>
          <p:cNvSpPr txBox="1">
            <a:spLocks noGrp="1"/>
          </p:cNvSpPr>
          <p:nvPr>
            <p:ph type="body" idx="1"/>
          </p:nvPr>
        </p:nvSpPr>
        <p:spPr>
          <a:xfrm>
            <a:off x="387900" y="907750"/>
            <a:ext cx="8368200" cy="3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u="sng"/>
              <a:t>Cells</a:t>
            </a:r>
            <a:r>
              <a:rPr lang="en-GB" sz="2400" b="1"/>
              <a:t>: </a:t>
            </a:r>
            <a:r>
              <a:rPr lang="en-GB" sz="2400"/>
              <a:t>Most basic unit in a living organism</a:t>
            </a:r>
            <a:endParaRPr sz="1000"/>
          </a:p>
          <a:p>
            <a:pPr marL="0" lvl="0" indent="0" algn="l" rtl="0">
              <a:spcBef>
                <a:spcPts val="1600"/>
              </a:spcBef>
              <a:spcAft>
                <a:spcPts val="0"/>
              </a:spcAft>
              <a:buNone/>
            </a:pPr>
            <a:endParaRPr sz="1000" b="1"/>
          </a:p>
          <a:p>
            <a:pPr marL="0" lvl="0" indent="0" algn="l" rtl="0">
              <a:spcBef>
                <a:spcPts val="1600"/>
              </a:spcBef>
              <a:spcAft>
                <a:spcPts val="0"/>
              </a:spcAft>
              <a:buNone/>
            </a:pPr>
            <a:r>
              <a:rPr lang="en-GB" sz="2400" b="1" u="sng"/>
              <a:t>Tissues:</a:t>
            </a:r>
            <a:r>
              <a:rPr lang="en-GB" sz="2400" b="1"/>
              <a:t> </a:t>
            </a:r>
            <a:r>
              <a:rPr lang="en-GB" sz="2400"/>
              <a:t>A collection of cells that perform the same job</a:t>
            </a:r>
            <a:endParaRPr sz="700"/>
          </a:p>
          <a:p>
            <a:pPr marL="0" lvl="0" indent="0" algn="l" rtl="0">
              <a:spcBef>
                <a:spcPts val="1600"/>
              </a:spcBef>
              <a:spcAft>
                <a:spcPts val="0"/>
              </a:spcAft>
              <a:buNone/>
            </a:pPr>
            <a:endParaRPr sz="700" b="1"/>
          </a:p>
          <a:p>
            <a:pPr marL="0" lvl="0" indent="0" algn="l" rtl="0">
              <a:spcBef>
                <a:spcPts val="1600"/>
              </a:spcBef>
              <a:spcAft>
                <a:spcPts val="0"/>
              </a:spcAft>
              <a:buNone/>
            </a:pPr>
            <a:r>
              <a:rPr lang="en-GB" sz="2400" b="1" u="sng"/>
              <a:t>Organs</a:t>
            </a:r>
            <a:r>
              <a:rPr lang="en-GB" sz="2400" b="1"/>
              <a:t>: </a:t>
            </a:r>
            <a:r>
              <a:rPr lang="en-GB" sz="2400"/>
              <a:t>Structures that perform a certain job (made up of different tissues)</a:t>
            </a:r>
            <a:endParaRPr sz="2400"/>
          </a:p>
          <a:p>
            <a:pPr marL="0" lvl="0" indent="0" algn="l" rtl="0">
              <a:spcBef>
                <a:spcPts val="1600"/>
              </a:spcBef>
              <a:spcAft>
                <a:spcPts val="0"/>
              </a:spcAft>
              <a:buNone/>
            </a:pPr>
            <a:endParaRPr sz="700" b="1"/>
          </a:p>
          <a:p>
            <a:pPr marL="0" lvl="0" indent="0" algn="l" rtl="0">
              <a:spcBef>
                <a:spcPts val="1600"/>
              </a:spcBef>
              <a:spcAft>
                <a:spcPts val="1600"/>
              </a:spcAft>
              <a:buNone/>
            </a:pPr>
            <a:r>
              <a:rPr lang="en-GB" sz="2400" b="1" u="sng"/>
              <a:t>Systems:</a:t>
            </a:r>
            <a:r>
              <a:rPr lang="en-GB" sz="2400" b="1"/>
              <a:t> </a:t>
            </a:r>
            <a:r>
              <a:rPr lang="en-GB" sz="2400"/>
              <a:t>Composed of multiple organs to fulfill a distinct role or purpose (growth, reproduction, etc.)</a:t>
            </a:r>
            <a:endParaRPr sz="2400"/>
          </a:p>
        </p:txBody>
      </p:sp>
      <p:cxnSp>
        <p:nvCxnSpPr>
          <p:cNvPr id="71" name="Google Shape;71;p14"/>
          <p:cNvCxnSpPr/>
          <p:nvPr/>
        </p:nvCxnSpPr>
        <p:spPr>
          <a:xfrm flipH="1">
            <a:off x="840075" y="1399200"/>
            <a:ext cx="28800" cy="601800"/>
          </a:xfrm>
          <a:prstGeom prst="straightConnector1">
            <a:avLst/>
          </a:prstGeom>
          <a:noFill/>
          <a:ln w="19050" cap="flat" cmpd="sng">
            <a:solidFill>
              <a:srgbClr val="00FFFF"/>
            </a:solidFill>
            <a:prstDash val="solid"/>
            <a:round/>
            <a:headEnd type="none" w="med" len="med"/>
            <a:tailEnd type="triangle" w="med" len="med"/>
          </a:ln>
        </p:spPr>
      </p:cxnSp>
      <p:cxnSp>
        <p:nvCxnSpPr>
          <p:cNvPr id="72" name="Google Shape;72;p14"/>
          <p:cNvCxnSpPr/>
          <p:nvPr/>
        </p:nvCxnSpPr>
        <p:spPr>
          <a:xfrm flipH="1">
            <a:off x="966600" y="2418975"/>
            <a:ext cx="1500" cy="525600"/>
          </a:xfrm>
          <a:prstGeom prst="straightConnector1">
            <a:avLst/>
          </a:prstGeom>
          <a:noFill/>
          <a:ln w="19050" cap="flat" cmpd="sng">
            <a:solidFill>
              <a:srgbClr val="00FFFF"/>
            </a:solidFill>
            <a:prstDash val="solid"/>
            <a:round/>
            <a:headEnd type="none" w="med" len="med"/>
            <a:tailEnd type="triangle" w="med" len="med"/>
          </a:ln>
        </p:spPr>
      </p:cxnSp>
      <p:cxnSp>
        <p:nvCxnSpPr>
          <p:cNvPr id="73" name="Google Shape;73;p14"/>
          <p:cNvCxnSpPr/>
          <p:nvPr/>
        </p:nvCxnSpPr>
        <p:spPr>
          <a:xfrm flipH="1">
            <a:off x="966600" y="3768075"/>
            <a:ext cx="1500" cy="525600"/>
          </a:xfrm>
          <a:prstGeom prst="straightConnector1">
            <a:avLst/>
          </a:prstGeom>
          <a:noFill/>
          <a:ln w="19050" cap="flat" cmpd="sng">
            <a:solidFill>
              <a:srgbClr val="00FFFF"/>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10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xEl>
                                              <p:pRg st="1" end="1"/>
                                            </p:txEl>
                                          </p:spTgt>
                                        </p:tgtEl>
                                        <p:attrNameLst>
                                          <p:attrName>style.visibility</p:attrName>
                                        </p:attrNameLst>
                                      </p:cBhvr>
                                      <p:to>
                                        <p:strVal val="visible"/>
                                      </p:to>
                                    </p:set>
                                    <p:animEffect transition="in" filter="fade">
                                      <p:cBhvr>
                                        <p:cTn id="12" dur="1000"/>
                                        <p:tgtEl>
                                          <p:spTgt spid="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1000"/>
                                        <p:tgtEl>
                                          <p:spTgt spid="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xEl>
                                              <p:pRg st="3" end="3"/>
                                            </p:txEl>
                                          </p:spTgt>
                                        </p:tgtEl>
                                        <p:attrNameLst>
                                          <p:attrName>style.visibility</p:attrName>
                                        </p:attrNameLst>
                                      </p:cBhvr>
                                      <p:to>
                                        <p:strVal val="visible"/>
                                      </p:to>
                                    </p:set>
                                    <p:animEffect transition="in" filter="fade">
                                      <p:cBhvr>
                                        <p:cTn id="22" dur="1000"/>
                                        <p:tgtEl>
                                          <p:spTgt spid="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xEl>
                                              <p:pRg st="4" end="4"/>
                                            </p:txEl>
                                          </p:spTgt>
                                        </p:tgtEl>
                                        <p:attrNameLst>
                                          <p:attrName>style.visibility</p:attrName>
                                        </p:attrNameLst>
                                      </p:cBhvr>
                                      <p:to>
                                        <p:strVal val="visible"/>
                                      </p:to>
                                    </p:set>
                                    <p:animEffect transition="in" filter="fade">
                                      <p:cBhvr>
                                        <p:cTn id="27" dur="1000"/>
                                        <p:tgtEl>
                                          <p:spTgt spid="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
                                            <p:txEl>
                                              <p:pRg st="5" end="5"/>
                                            </p:txEl>
                                          </p:spTgt>
                                        </p:tgtEl>
                                        <p:attrNameLst>
                                          <p:attrName>style.visibility</p:attrName>
                                        </p:attrNameLst>
                                      </p:cBhvr>
                                      <p:to>
                                        <p:strVal val="visible"/>
                                      </p:to>
                                    </p:set>
                                    <p:animEffect transition="in" filter="fade">
                                      <p:cBhvr>
                                        <p:cTn id="32" dur="1000"/>
                                        <p:tgtEl>
                                          <p:spTgt spid="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
                                            <p:txEl>
                                              <p:pRg st="6" end="6"/>
                                            </p:txEl>
                                          </p:spTgt>
                                        </p:tgtEl>
                                        <p:attrNameLst>
                                          <p:attrName>style.visibility</p:attrName>
                                        </p:attrNameLst>
                                      </p:cBhvr>
                                      <p:to>
                                        <p:strVal val="visible"/>
                                      </p:to>
                                    </p:set>
                                    <p:animEffect transition="in" filter="fade">
                                      <p:cBhvr>
                                        <p:cTn id="37" dur="1000"/>
                                        <p:tgtEl>
                                          <p:spTgt spid="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Connections to Other Body Systems: </a:t>
            </a:r>
            <a:endParaRPr/>
          </a:p>
        </p:txBody>
      </p:sp>
      <p:sp>
        <p:nvSpPr>
          <p:cNvPr id="215" name="Google Shape;215;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All systems, and every single cell</a:t>
            </a:r>
            <a:r>
              <a:rPr lang="en-GB"/>
              <a:t> in the human organism, are connected to these two systems! </a:t>
            </a:r>
            <a:endParaRPr/>
          </a:p>
          <a:p>
            <a:pPr marL="0" lvl="0" indent="0" algn="l" rtl="0">
              <a:spcBef>
                <a:spcPts val="1600"/>
              </a:spcBef>
              <a:spcAft>
                <a:spcPts val="0"/>
              </a:spcAft>
              <a:buNone/>
            </a:pPr>
            <a:r>
              <a:rPr lang="en-GB"/>
              <a:t>Every cell of the body needs the </a:t>
            </a:r>
            <a:r>
              <a:rPr lang="en-GB" b="1"/>
              <a:t>oxygen and nutrients</a:t>
            </a:r>
            <a:r>
              <a:rPr lang="en-GB"/>
              <a:t> that are delivered by the blood, so cells can perform </a:t>
            </a:r>
            <a:r>
              <a:rPr lang="en-GB" b="1"/>
              <a:t>cellular respiration</a:t>
            </a:r>
            <a:r>
              <a:rPr lang="en-GB"/>
              <a:t> in their </a:t>
            </a:r>
            <a:r>
              <a:rPr lang="en-GB" b="1"/>
              <a:t>mitochondria</a:t>
            </a:r>
            <a:r>
              <a:rPr lang="en-GB"/>
              <a:t> to make usable energy. </a:t>
            </a:r>
            <a:endParaRPr/>
          </a:p>
          <a:p>
            <a:pPr marL="0" lvl="0" indent="0" algn="l" rtl="0">
              <a:spcBef>
                <a:spcPts val="1600"/>
              </a:spcBef>
              <a:spcAft>
                <a:spcPts val="0"/>
              </a:spcAft>
              <a:buNone/>
            </a:pPr>
            <a:r>
              <a:rPr lang="en-GB"/>
              <a:t>In addition, all cells need to remove the left-over </a:t>
            </a:r>
            <a:r>
              <a:rPr lang="en-GB" b="1"/>
              <a:t>carbon dioxide</a:t>
            </a:r>
            <a:r>
              <a:rPr lang="en-GB"/>
              <a:t> that is produced th. It leaves through the blood and finally through the lungs.</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Connection to Digestive System</a:t>
            </a:r>
            <a:endParaRPr/>
          </a:p>
        </p:txBody>
      </p:sp>
      <p:sp>
        <p:nvSpPr>
          <p:cNvPr id="221" name="Google Shape;221;p33"/>
          <p:cNvSpPr txBox="1">
            <a:spLocks noGrp="1"/>
          </p:cNvSpPr>
          <p:nvPr>
            <p:ph type="body" idx="1"/>
          </p:nvPr>
        </p:nvSpPr>
        <p:spPr>
          <a:xfrm>
            <a:off x="276750" y="1326775"/>
            <a:ext cx="4213800" cy="3078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GB"/>
              <a:t>The red blood cells in blood tissue pick up nutrients from the stomach, and intestines, and carries them to all cells of the body. </a:t>
            </a:r>
            <a:endParaRPr/>
          </a:p>
          <a:p>
            <a:pPr marL="457200" lvl="0" indent="0" algn="l" rtl="0">
              <a:lnSpc>
                <a:spcPct val="100000"/>
              </a:lnSpc>
              <a:spcBef>
                <a:spcPts val="1600"/>
              </a:spcBef>
              <a:spcAft>
                <a:spcPts val="0"/>
              </a:spcAft>
              <a:buNone/>
            </a:pPr>
            <a:endParaRPr/>
          </a:p>
          <a:p>
            <a:pPr marL="457200" lvl="0" indent="-342900" algn="l" rtl="0">
              <a:lnSpc>
                <a:spcPct val="100000"/>
              </a:lnSpc>
              <a:spcBef>
                <a:spcPts val="1600"/>
              </a:spcBef>
              <a:spcAft>
                <a:spcPts val="0"/>
              </a:spcAft>
              <a:buSzPts val="1800"/>
              <a:buChar char="●"/>
            </a:pPr>
            <a:r>
              <a:rPr lang="en-GB"/>
              <a:t>The blood also carries oxygen to and carbon dioxide away from all cells, including those of the digestive system.</a:t>
            </a:r>
            <a:endParaRPr/>
          </a:p>
        </p:txBody>
      </p:sp>
      <p:pic>
        <p:nvPicPr>
          <p:cNvPr id="222" name="Google Shape;222;p33"/>
          <p:cNvPicPr preferRelativeResize="0"/>
          <p:nvPr/>
        </p:nvPicPr>
        <p:blipFill>
          <a:blip r:embed="rId3">
            <a:alphaModFix/>
          </a:blip>
          <a:stretch>
            <a:fillRect/>
          </a:stretch>
        </p:blipFill>
        <p:spPr>
          <a:xfrm>
            <a:off x="4696300" y="1144125"/>
            <a:ext cx="4213925" cy="2748200"/>
          </a:xfrm>
          <a:prstGeom prst="rect">
            <a:avLst/>
          </a:prstGeom>
          <a:noFill/>
          <a:ln>
            <a:noFill/>
          </a:ln>
        </p:spPr>
      </p:pic>
      <p:sp>
        <p:nvSpPr>
          <p:cNvPr id="223" name="Google Shape;223;p33"/>
          <p:cNvSpPr txBox="1"/>
          <p:nvPr/>
        </p:nvSpPr>
        <p:spPr>
          <a:xfrm>
            <a:off x="5564600" y="4060650"/>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Digestive System Anatomy Models and Charts | Cascade (cascadehealth.com)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Connection to the Endocrine system</a:t>
            </a:r>
            <a:endParaRPr/>
          </a:p>
        </p:txBody>
      </p:sp>
      <p:sp>
        <p:nvSpPr>
          <p:cNvPr id="229" name="Google Shape;229;p34"/>
          <p:cNvSpPr txBox="1">
            <a:spLocks noGrp="1"/>
          </p:cNvSpPr>
          <p:nvPr>
            <p:ph type="body" idx="1"/>
          </p:nvPr>
        </p:nvSpPr>
        <p:spPr>
          <a:xfrm>
            <a:off x="457200" y="1278525"/>
            <a:ext cx="4101300" cy="3630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GB"/>
              <a:t>This system’s job is to keep our bodies in balance by releasing hormones into your blood.</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GB"/>
              <a:t>Certain hormones (like adrenaline, for example) can affect the speed of the heart rate, and breathing rate of the body.</a:t>
            </a:r>
            <a:endParaRPr/>
          </a:p>
        </p:txBody>
      </p:sp>
      <p:pic>
        <p:nvPicPr>
          <p:cNvPr id="230" name="Google Shape;230;p34"/>
          <p:cNvPicPr preferRelativeResize="0"/>
          <p:nvPr/>
        </p:nvPicPr>
        <p:blipFill>
          <a:blip r:embed="rId3">
            <a:alphaModFix/>
          </a:blip>
          <a:stretch>
            <a:fillRect/>
          </a:stretch>
        </p:blipFill>
        <p:spPr>
          <a:xfrm>
            <a:off x="5125832" y="1278525"/>
            <a:ext cx="3630260" cy="3630300"/>
          </a:xfrm>
          <a:prstGeom prst="rect">
            <a:avLst/>
          </a:prstGeom>
          <a:noFill/>
          <a:ln>
            <a:noFill/>
          </a:ln>
        </p:spPr>
      </p:pic>
      <p:sp>
        <p:nvSpPr>
          <p:cNvPr id="231" name="Google Shape;231;p34"/>
          <p:cNvSpPr txBox="1"/>
          <p:nvPr/>
        </p:nvSpPr>
        <p:spPr>
          <a:xfrm>
            <a:off x="5756100" y="1604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The Anatomy Of Endocrine System Mystery - StyleBuzzer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10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fade">
                                      <p:cBhvr>
                                        <p:cTn id="12" dur="1000"/>
                                        <p:tgtEl>
                                          <p:spTgt spid="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Effect transition="in" filter="fade">
                                      <p:cBhvr>
                                        <p:cTn id="17" dur="1000"/>
                                        <p:tgtEl>
                                          <p:spTgt spid="2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
                                        </p:tgtEl>
                                        <p:attrNameLst>
                                          <p:attrName>style.visibility</p:attrName>
                                        </p:attrNameLst>
                                      </p:cBhvr>
                                      <p:to>
                                        <p:strVal val="visible"/>
                                      </p:to>
                                    </p:set>
                                    <p:animEffect transition="in" filter="fade">
                                      <p:cBhvr>
                                        <p:cTn id="22"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Connection to the Nervous system</a:t>
            </a:r>
            <a:endParaRPr/>
          </a:p>
        </p:txBody>
      </p:sp>
      <p:sp>
        <p:nvSpPr>
          <p:cNvPr id="237" name="Google Shape;237;p35"/>
          <p:cNvSpPr txBox="1">
            <a:spLocks noGrp="1"/>
          </p:cNvSpPr>
          <p:nvPr>
            <p:ph type="body" idx="1"/>
          </p:nvPr>
        </p:nvSpPr>
        <p:spPr>
          <a:xfrm>
            <a:off x="130350" y="1144125"/>
            <a:ext cx="4463700" cy="3630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sz="1600" b="1"/>
              <a:t>Nerves </a:t>
            </a:r>
            <a:r>
              <a:rPr lang="en-GB" sz="1600"/>
              <a:t>control body functions, including heart rate and breathing.</a:t>
            </a:r>
            <a:endParaRPr sz="1600"/>
          </a:p>
          <a:p>
            <a:pPr marL="457200" lvl="0" indent="-330200" algn="l" rtl="0">
              <a:spcBef>
                <a:spcPts val="0"/>
              </a:spcBef>
              <a:spcAft>
                <a:spcPts val="0"/>
              </a:spcAft>
              <a:buSzPts val="1600"/>
              <a:buChar char="●"/>
            </a:pPr>
            <a:r>
              <a:rPr lang="en-GB" sz="1600"/>
              <a:t>The heart muscle and diaphragm are controlled by a part of the brain called the </a:t>
            </a:r>
            <a:r>
              <a:rPr lang="en-GB" sz="1600" b="1"/>
              <a:t>medulla oblongata</a:t>
            </a:r>
            <a:r>
              <a:rPr lang="en-GB" sz="1600"/>
              <a:t>. This section of the </a:t>
            </a:r>
            <a:r>
              <a:rPr lang="en-GB" sz="1600" b="1"/>
              <a:t>brain stem</a:t>
            </a:r>
            <a:r>
              <a:rPr lang="en-GB" sz="1600"/>
              <a:t> is the control center for the </a:t>
            </a:r>
            <a:r>
              <a:rPr lang="en-GB" sz="1600" b="1"/>
              <a:t>autonomic nervous system</a:t>
            </a:r>
            <a:r>
              <a:rPr lang="en-GB" sz="1600"/>
              <a:t> - the body functions that we do not have to think about, but happen automatically. </a:t>
            </a:r>
            <a:endParaRPr sz="1600"/>
          </a:p>
          <a:p>
            <a:pPr marL="457200" lvl="0" indent="-330200" algn="l" rtl="0">
              <a:spcBef>
                <a:spcPts val="0"/>
              </a:spcBef>
              <a:spcAft>
                <a:spcPts val="0"/>
              </a:spcAft>
              <a:buSzPts val="1600"/>
              <a:buChar char="●"/>
            </a:pPr>
            <a:r>
              <a:rPr lang="en-GB" sz="1600"/>
              <a:t>We can also control our breathing voluntarily through the </a:t>
            </a:r>
            <a:r>
              <a:rPr lang="en-GB" sz="1600" b="1"/>
              <a:t>Central Nervous System</a:t>
            </a:r>
            <a:r>
              <a:rPr lang="en-GB" sz="1600"/>
              <a:t> by thinking about it. </a:t>
            </a:r>
            <a:endParaRPr sz="1600"/>
          </a:p>
          <a:p>
            <a:pPr marL="0" lvl="0" indent="0" algn="l" rtl="0">
              <a:spcBef>
                <a:spcPts val="1600"/>
              </a:spcBef>
              <a:spcAft>
                <a:spcPts val="1600"/>
              </a:spcAft>
              <a:buNone/>
            </a:pPr>
            <a:endParaRPr/>
          </a:p>
        </p:txBody>
      </p:sp>
      <p:pic>
        <p:nvPicPr>
          <p:cNvPr id="238" name="Google Shape;238;p35"/>
          <p:cNvPicPr preferRelativeResize="0"/>
          <p:nvPr/>
        </p:nvPicPr>
        <p:blipFill>
          <a:blip r:embed="rId3">
            <a:alphaModFix/>
          </a:blip>
          <a:stretch>
            <a:fillRect/>
          </a:stretch>
        </p:blipFill>
        <p:spPr>
          <a:xfrm>
            <a:off x="4491325" y="1144127"/>
            <a:ext cx="1985675" cy="1794425"/>
          </a:xfrm>
          <a:prstGeom prst="rect">
            <a:avLst/>
          </a:prstGeom>
          <a:noFill/>
          <a:ln>
            <a:noFill/>
          </a:ln>
        </p:spPr>
      </p:pic>
      <p:pic>
        <p:nvPicPr>
          <p:cNvPr id="239" name="Google Shape;239;p35"/>
          <p:cNvPicPr preferRelativeResize="0"/>
          <p:nvPr/>
        </p:nvPicPr>
        <p:blipFill>
          <a:blip r:embed="rId4">
            <a:alphaModFix/>
          </a:blip>
          <a:stretch>
            <a:fillRect/>
          </a:stretch>
        </p:blipFill>
        <p:spPr>
          <a:xfrm>
            <a:off x="6270275" y="1037649"/>
            <a:ext cx="3237001" cy="2661671"/>
          </a:xfrm>
          <a:prstGeom prst="rect">
            <a:avLst/>
          </a:prstGeom>
          <a:noFill/>
          <a:ln>
            <a:noFill/>
          </a:ln>
        </p:spPr>
      </p:pic>
      <p:sp>
        <p:nvSpPr>
          <p:cNvPr id="240" name="Google Shape;240;p35"/>
          <p:cNvSpPr txBox="1"/>
          <p:nvPr/>
        </p:nvSpPr>
        <p:spPr>
          <a:xfrm>
            <a:off x="6075950" y="1203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5"/>
              </a:rPr>
              <a:t>10. [Nervous System Part 2: Brain] | Anatomy &amp; Physiology | Educator.com</a:t>
            </a:r>
            <a:endParaRPr/>
          </a:p>
        </p:txBody>
      </p:sp>
      <p:pic>
        <p:nvPicPr>
          <p:cNvPr id="241" name="Google Shape;241;p35"/>
          <p:cNvPicPr preferRelativeResize="0"/>
          <p:nvPr/>
        </p:nvPicPr>
        <p:blipFill rotWithShape="1">
          <a:blip r:embed="rId6">
            <a:alphaModFix/>
          </a:blip>
          <a:srcRect l="46911" t="26364" r="2990" b="16606"/>
          <a:stretch/>
        </p:blipFill>
        <p:spPr>
          <a:xfrm>
            <a:off x="4922900" y="3115075"/>
            <a:ext cx="2375775" cy="202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10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10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10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1000"/>
                                        <p:tgtEl>
                                          <p:spTgt spid="2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Connection to the Excretory System</a:t>
            </a:r>
            <a:endParaRPr/>
          </a:p>
        </p:txBody>
      </p:sp>
      <p:sp>
        <p:nvSpPr>
          <p:cNvPr id="247" name="Google Shape;247;p36"/>
          <p:cNvSpPr txBox="1">
            <a:spLocks noGrp="1"/>
          </p:cNvSpPr>
          <p:nvPr>
            <p:ph type="body" idx="1"/>
          </p:nvPr>
        </p:nvSpPr>
        <p:spPr>
          <a:xfrm>
            <a:off x="387900" y="1489825"/>
            <a:ext cx="4222800" cy="3078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GB"/>
              <a:t>The blood helps this system eliminate waste products through </a:t>
            </a:r>
            <a:r>
              <a:rPr lang="en-GB" b="1"/>
              <a:t>diffusion.</a:t>
            </a:r>
            <a:endParaRPr b="1"/>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GB"/>
              <a:t>When waste products are at a </a:t>
            </a:r>
            <a:r>
              <a:rPr lang="en-GB" b="1"/>
              <a:t>high concentration in the blood</a:t>
            </a:r>
            <a:r>
              <a:rPr lang="en-GB"/>
              <a:t>, they will diffuse out of the blood into the </a:t>
            </a:r>
            <a:r>
              <a:rPr lang="en-GB" b="1"/>
              <a:t>kidney</a:t>
            </a:r>
            <a:r>
              <a:rPr lang="en-GB"/>
              <a:t>, and eventually they will be eliminated in </a:t>
            </a:r>
            <a:r>
              <a:rPr lang="en-GB" b="1"/>
              <a:t>urine.</a:t>
            </a:r>
            <a:endParaRPr b="1"/>
          </a:p>
        </p:txBody>
      </p:sp>
      <p:pic>
        <p:nvPicPr>
          <p:cNvPr id="248" name="Google Shape;248;p36"/>
          <p:cNvPicPr preferRelativeResize="0"/>
          <p:nvPr/>
        </p:nvPicPr>
        <p:blipFill rotWithShape="1">
          <a:blip r:embed="rId3">
            <a:alphaModFix/>
          </a:blip>
          <a:srcRect t="8206"/>
          <a:stretch/>
        </p:blipFill>
        <p:spPr>
          <a:xfrm>
            <a:off x="5411125" y="1489825"/>
            <a:ext cx="3397275" cy="3395925"/>
          </a:xfrm>
          <a:prstGeom prst="rect">
            <a:avLst/>
          </a:prstGeom>
          <a:noFill/>
          <a:ln>
            <a:noFill/>
          </a:ln>
        </p:spPr>
      </p:pic>
      <p:sp>
        <p:nvSpPr>
          <p:cNvPr id="249" name="Google Shape;249;p36"/>
          <p:cNvSpPr txBox="1"/>
          <p:nvPr/>
        </p:nvSpPr>
        <p:spPr>
          <a:xfrm>
            <a:off x="5756100" y="10728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Excretory system diagram (healthiack.com)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1000"/>
                                        <p:tgtEl>
                                          <p:spTgt spid="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Effect transition="in" filter="fade">
                                      <p:cBhvr>
                                        <p:cTn id="12" dur="1000"/>
                                        <p:tgtEl>
                                          <p:spTgt spid="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Effect transition="in" filter="fade">
                                      <p:cBhvr>
                                        <p:cTn id="17" dur="1000"/>
                                        <p:tgtEl>
                                          <p:spTgt spid="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Diseases and Disorders of the Circulatory System - Heart Attack </a:t>
            </a:r>
            <a:endParaRPr/>
          </a:p>
        </p:txBody>
      </p:sp>
      <p:sp>
        <p:nvSpPr>
          <p:cNvPr id="255" name="Google Shape;255;p3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Also called </a:t>
            </a:r>
            <a:r>
              <a:rPr lang="en-GB" b="1"/>
              <a:t>myocardial infarction</a:t>
            </a:r>
            <a:r>
              <a:rPr lang="en-GB"/>
              <a:t>. Part of the heart cannot pass blood, and the heart stops working due to lack of oxygen.</a:t>
            </a:r>
            <a:endParaRPr/>
          </a:p>
          <a:p>
            <a:pPr marL="0" lvl="0" indent="0" algn="l" rtl="0">
              <a:spcBef>
                <a:spcPts val="1600"/>
              </a:spcBef>
              <a:spcAft>
                <a:spcPts val="0"/>
              </a:spcAft>
              <a:buNone/>
            </a:pPr>
            <a:r>
              <a:rPr lang="en-GB"/>
              <a:t>Causes: This happens when a part of the heart is blocked, usually by a blood clot or plaque build-up (fatty deposits in the vessels).</a:t>
            </a:r>
            <a:endParaRPr/>
          </a:p>
          <a:p>
            <a:pPr marL="0" lvl="0" indent="0" algn="l" rtl="0">
              <a:spcBef>
                <a:spcPts val="1600"/>
              </a:spcBef>
              <a:spcAft>
                <a:spcPts val="0"/>
              </a:spcAft>
              <a:buNone/>
            </a:pPr>
            <a:r>
              <a:rPr lang="en-GB"/>
              <a:t>Symptoms - Chest pain, left arm, neck or back. Shortness of breath, weakness, tired. </a:t>
            </a:r>
            <a:endParaRPr/>
          </a:p>
          <a:p>
            <a:pPr marL="0" lvl="0" indent="0" algn="l" rtl="0">
              <a:spcBef>
                <a:spcPts val="1600"/>
              </a:spcBef>
              <a:spcAft>
                <a:spcPts val="1600"/>
              </a:spcAft>
              <a:buNone/>
            </a:pPr>
            <a:r>
              <a:rPr lang="en-GB"/>
              <a:t>Treatment: Aspirin (medicine to thin blood), Nitroglycerine (medicine to open vessels), and heart surgery (bypass or stints)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387900" y="1433775"/>
            <a:ext cx="8368200" cy="155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500"/>
              <a:t>Diseases and Disorders of the Systems</a:t>
            </a:r>
            <a:endParaRPr sz="4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Diseases and Disorders of the Circulatory System: Leukemia (cancer)</a:t>
            </a:r>
            <a:endParaRPr/>
          </a:p>
        </p:txBody>
      </p:sp>
      <p:sp>
        <p:nvSpPr>
          <p:cNvPr id="266" name="Google Shape;266;p3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Leukemia is abnormal growth of cells (cancer) in the bone marrow or lymph nodes, so there are less healthy white blood cells in the blood. </a:t>
            </a:r>
            <a:endParaRPr/>
          </a:p>
          <a:p>
            <a:pPr marL="0" lvl="0" indent="0" algn="l" rtl="0">
              <a:spcBef>
                <a:spcPts val="1600"/>
              </a:spcBef>
              <a:spcAft>
                <a:spcPts val="0"/>
              </a:spcAft>
              <a:buNone/>
            </a:pPr>
            <a:r>
              <a:rPr lang="en-GB"/>
              <a:t>Causes - unknown, possible genetic and environmental factors</a:t>
            </a:r>
            <a:endParaRPr/>
          </a:p>
          <a:p>
            <a:pPr marL="0" lvl="0" indent="0" algn="l" rtl="0">
              <a:spcBef>
                <a:spcPts val="1600"/>
              </a:spcBef>
              <a:spcAft>
                <a:spcPts val="0"/>
              </a:spcAft>
              <a:buNone/>
            </a:pPr>
            <a:r>
              <a:rPr lang="en-GB"/>
              <a:t>Symptoms - tireness, frequent illness, bruise easily, frequent nose bleeds, bone pain, swollen lymph nodes</a:t>
            </a:r>
            <a:endParaRPr/>
          </a:p>
          <a:p>
            <a:pPr marL="0" lvl="0" indent="0" algn="l" rtl="0">
              <a:spcBef>
                <a:spcPts val="1600"/>
              </a:spcBef>
              <a:spcAft>
                <a:spcPts val="1600"/>
              </a:spcAft>
              <a:buNone/>
            </a:pPr>
            <a:r>
              <a:rPr lang="en-GB"/>
              <a:t>Treatment - chemotherapy (drug treatments to kill cells) &amp; radiation (x-ray to stop cell growth), bone marrow transplants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Diseases and Disorders of the Circulatory System: Heart Murmur</a:t>
            </a:r>
            <a:endParaRPr/>
          </a:p>
        </p:txBody>
      </p:sp>
      <p:sp>
        <p:nvSpPr>
          <p:cNvPr id="272" name="Google Shape;272;p4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When the valves (doors) in the heart don’t close properly, some blood may flow in the wrong direction, and a clear “lub dub” heart beat sound may not be heard.</a:t>
            </a:r>
            <a:endParaRPr/>
          </a:p>
          <a:p>
            <a:pPr marL="0" lvl="0" indent="0" algn="l" rtl="0">
              <a:spcBef>
                <a:spcPts val="1600"/>
              </a:spcBef>
              <a:spcAft>
                <a:spcPts val="0"/>
              </a:spcAft>
              <a:buNone/>
            </a:pPr>
            <a:r>
              <a:rPr lang="en-GB"/>
              <a:t>Causes - Most that have it are born with this, though some develop as people age. </a:t>
            </a:r>
            <a:endParaRPr/>
          </a:p>
          <a:p>
            <a:pPr marL="0" lvl="0" indent="0" algn="l" rtl="0">
              <a:spcBef>
                <a:spcPts val="1600"/>
              </a:spcBef>
              <a:spcAft>
                <a:spcPts val="0"/>
              </a:spcAft>
              <a:buNone/>
            </a:pPr>
            <a:r>
              <a:rPr lang="en-GB"/>
              <a:t>Symptoms - Enlarged heart (working harder), feeling tired, blue lips and nail beds</a:t>
            </a:r>
            <a:endParaRPr/>
          </a:p>
          <a:p>
            <a:pPr marL="0" lvl="0" indent="0" algn="l" rtl="0">
              <a:spcBef>
                <a:spcPts val="1600"/>
              </a:spcBef>
              <a:spcAft>
                <a:spcPts val="1600"/>
              </a:spcAft>
              <a:buNone/>
            </a:pPr>
            <a:r>
              <a:rPr lang="en-GB"/>
              <a:t>Treatment - Medication (blood pressure / blood thinners), Valve repair surgery, or Valve replacement surgery (where new valves replace the ones that are not working)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Diseases and Disorders of the Respiratory System: Pulmonary Embolism</a:t>
            </a:r>
            <a:endParaRPr/>
          </a:p>
        </p:txBody>
      </p:sp>
      <p:sp>
        <p:nvSpPr>
          <p:cNvPr id="278" name="Google Shape;278;p4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is when part of your lung tissue dies when there is a blockage in a blood vessel of your lungs (caused by a blood clot). </a:t>
            </a:r>
            <a:endParaRPr/>
          </a:p>
          <a:p>
            <a:pPr marL="0" lvl="0" indent="0" algn="l" rtl="0">
              <a:spcBef>
                <a:spcPts val="1600"/>
              </a:spcBef>
              <a:spcAft>
                <a:spcPts val="0"/>
              </a:spcAft>
              <a:buNone/>
            </a:pPr>
            <a:r>
              <a:rPr lang="en-GB"/>
              <a:t>Causes - blood clots in legs can travel to lungs. These can be caused by other diseases, surgeries, pregnancy, certain medications, or travelling long distances</a:t>
            </a:r>
            <a:endParaRPr/>
          </a:p>
          <a:p>
            <a:pPr marL="0" lvl="0" indent="0" algn="l" rtl="0">
              <a:spcBef>
                <a:spcPts val="1600"/>
              </a:spcBef>
              <a:spcAft>
                <a:spcPts val="0"/>
              </a:spcAft>
              <a:buNone/>
            </a:pPr>
            <a:r>
              <a:rPr lang="en-GB"/>
              <a:t>Symptoms - shortness of breath, chest pain, cough (with blood)</a:t>
            </a:r>
            <a:endParaRPr/>
          </a:p>
          <a:p>
            <a:pPr marL="0" lvl="0" indent="0" algn="l" rtl="0">
              <a:spcBef>
                <a:spcPts val="1600"/>
              </a:spcBef>
              <a:spcAft>
                <a:spcPts val="1600"/>
              </a:spcAft>
              <a:buNone/>
            </a:pPr>
            <a:r>
              <a:rPr lang="en-GB"/>
              <a:t>Treatment - clot removal surgery, anticoagulants (medicine to prevent clotting), compression stockings for legs, physical activity for prevention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648575" y="1049575"/>
            <a:ext cx="8368200" cy="183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500"/>
              <a:t>Cells and Tissues</a:t>
            </a:r>
            <a:endParaRPr sz="4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Diseases and Disorders of the Respiratory System: Pneumonia</a:t>
            </a:r>
            <a:endParaRPr/>
          </a:p>
        </p:txBody>
      </p:sp>
      <p:sp>
        <p:nvSpPr>
          <p:cNvPr id="284" name="Google Shape;284;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 infection (virus, bacteria or fungi) can cause the alveoli to become swollen or fill with fluid. This makes it very difficult to breathe. </a:t>
            </a:r>
            <a:endParaRPr/>
          </a:p>
          <a:p>
            <a:pPr marL="0" lvl="0" indent="0" algn="l" rtl="0">
              <a:spcBef>
                <a:spcPts val="1600"/>
              </a:spcBef>
              <a:spcAft>
                <a:spcPts val="0"/>
              </a:spcAft>
              <a:buNone/>
            </a:pPr>
            <a:r>
              <a:rPr lang="en-GB"/>
              <a:t>Causes - bacteria, viruses, or fungi cause illnesses (like a cold or flu) that can lead to pneumonia</a:t>
            </a:r>
            <a:endParaRPr/>
          </a:p>
          <a:p>
            <a:pPr marL="0" lvl="0" indent="0" algn="l" rtl="0">
              <a:spcBef>
                <a:spcPts val="1600"/>
              </a:spcBef>
              <a:spcAft>
                <a:spcPts val="0"/>
              </a:spcAft>
              <a:buNone/>
            </a:pPr>
            <a:r>
              <a:rPr lang="en-GB"/>
              <a:t>Symptoms - chest pain, cough, fatigue, fever, </a:t>
            </a:r>
            <a:endParaRPr/>
          </a:p>
          <a:p>
            <a:pPr marL="0" lvl="0" indent="0" algn="l" rtl="0">
              <a:spcBef>
                <a:spcPts val="1600"/>
              </a:spcBef>
              <a:spcAft>
                <a:spcPts val="1600"/>
              </a:spcAft>
              <a:buNone/>
            </a:pPr>
            <a:r>
              <a:rPr lang="en-GB"/>
              <a:t>Treatment - medication to cure the inital infection (antibiotics) and treat symptoms (fever reducers, pain relievers, and cough meds)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Diseases and Disorders of the Respiratory System: Asthma</a:t>
            </a:r>
            <a:endParaRPr/>
          </a:p>
        </p:txBody>
      </p:sp>
      <p:sp>
        <p:nvSpPr>
          <p:cNvPr id="290" name="Google Shape;290;p43"/>
          <p:cNvSpPr txBox="1">
            <a:spLocks noGrp="1"/>
          </p:cNvSpPr>
          <p:nvPr>
            <p:ph type="body" idx="1"/>
          </p:nvPr>
        </p:nvSpPr>
        <p:spPr>
          <a:xfrm>
            <a:off x="468100" y="147979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Swelling of the airways and extra mucus production, which make it hard to breathe. </a:t>
            </a:r>
            <a:endParaRPr/>
          </a:p>
          <a:p>
            <a:pPr marL="0" lvl="0" indent="0" algn="l" rtl="0">
              <a:spcBef>
                <a:spcPts val="1600"/>
              </a:spcBef>
              <a:spcAft>
                <a:spcPts val="0"/>
              </a:spcAft>
              <a:buNone/>
            </a:pPr>
            <a:r>
              <a:rPr lang="en-GB"/>
              <a:t>Causes - Various triggers. Irritants (smoke, dust, etc.), exercise, allergies</a:t>
            </a:r>
            <a:endParaRPr/>
          </a:p>
          <a:p>
            <a:pPr marL="0" lvl="0" indent="0" algn="l" rtl="0">
              <a:spcBef>
                <a:spcPts val="1600"/>
              </a:spcBef>
              <a:spcAft>
                <a:spcPts val="0"/>
              </a:spcAft>
              <a:buNone/>
            </a:pPr>
            <a:r>
              <a:rPr lang="en-GB"/>
              <a:t>Symptoms - Shortness of breath, chest tightness, wheezing</a:t>
            </a:r>
            <a:endParaRPr/>
          </a:p>
          <a:p>
            <a:pPr marL="0" lvl="0" indent="0" algn="l" rtl="0">
              <a:spcBef>
                <a:spcPts val="1600"/>
              </a:spcBef>
              <a:spcAft>
                <a:spcPts val="1600"/>
              </a:spcAft>
              <a:buNone/>
            </a:pPr>
            <a:r>
              <a:rPr lang="en-GB"/>
              <a:t>Treatment - Inhalers (aka puffers) can be used to give medication (steroids) that will open airways to prevent or aid an asthma attack. Avoiding triggers is a recommended preventative measure. If severe, there are control medications and even surgical procedures (like bronchio themoplasty) for treatment options as well.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Bibliography - most are on the slides!</a:t>
            </a:r>
            <a:endParaRPr/>
          </a:p>
        </p:txBody>
      </p:sp>
      <p:sp>
        <p:nvSpPr>
          <p:cNvPr id="296" name="Google Shape;296;p4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Diseases and disorders pages: </a:t>
            </a:r>
            <a:endParaRPr/>
          </a:p>
          <a:p>
            <a:pPr marL="0" lvl="0" indent="0" algn="l" rtl="0">
              <a:spcBef>
                <a:spcPts val="1600"/>
              </a:spcBef>
              <a:spcAft>
                <a:spcPts val="0"/>
              </a:spcAft>
              <a:buNone/>
            </a:pPr>
            <a:r>
              <a:rPr lang="en-GB" sz="1100" u="sng">
                <a:solidFill>
                  <a:schemeClr val="hlink"/>
                </a:solidFill>
                <a:latin typeface="Arial"/>
                <a:ea typeface="Arial"/>
                <a:cs typeface="Arial"/>
                <a:sym typeface="Arial"/>
                <a:hlinkClick r:id="rId3"/>
              </a:rPr>
              <a:t>Myocardial infarction Facts for Kids (kiddle.co)</a:t>
            </a:r>
            <a:endParaRPr/>
          </a:p>
          <a:p>
            <a:pPr marL="0" lvl="0" indent="0" algn="l" rtl="0">
              <a:spcBef>
                <a:spcPts val="1600"/>
              </a:spcBef>
              <a:spcAft>
                <a:spcPts val="0"/>
              </a:spcAft>
              <a:buNone/>
            </a:pPr>
            <a:r>
              <a:rPr lang="en-GB" sz="1100" u="sng">
                <a:solidFill>
                  <a:schemeClr val="hlink"/>
                </a:solidFill>
                <a:latin typeface="Arial"/>
                <a:ea typeface="Arial"/>
                <a:cs typeface="Arial"/>
                <a:sym typeface="Arial"/>
                <a:hlinkClick r:id="rId4"/>
              </a:rPr>
              <a:t>Heart murmurs - Symptoms and causes - Mayo Clinic</a:t>
            </a:r>
            <a:endParaRPr/>
          </a:p>
          <a:p>
            <a:pPr marL="0" lvl="0" indent="0" algn="l" rtl="0">
              <a:spcBef>
                <a:spcPts val="1600"/>
              </a:spcBef>
              <a:spcAft>
                <a:spcPts val="0"/>
              </a:spcAft>
              <a:buNone/>
            </a:pPr>
            <a:r>
              <a:rPr lang="en-GB" sz="1100" u="sng">
                <a:solidFill>
                  <a:schemeClr val="hlink"/>
                </a:solidFill>
                <a:latin typeface="Arial"/>
                <a:ea typeface="Arial"/>
                <a:cs typeface="Arial"/>
                <a:sym typeface="Arial"/>
                <a:hlinkClick r:id="rId5"/>
              </a:rPr>
              <a:t>Pulmonary embolism - Symptoms and causes - Mayo Clinic</a:t>
            </a:r>
            <a:endParaRPr/>
          </a:p>
          <a:p>
            <a:pPr marL="0" lvl="0" indent="0" algn="l" rtl="0">
              <a:spcBef>
                <a:spcPts val="1600"/>
              </a:spcBef>
              <a:spcAft>
                <a:spcPts val="0"/>
              </a:spcAft>
              <a:buNone/>
            </a:pPr>
            <a:r>
              <a:rPr lang="en-GB" sz="1100" u="sng">
                <a:solidFill>
                  <a:schemeClr val="hlink"/>
                </a:solidFill>
                <a:latin typeface="Arial"/>
                <a:ea typeface="Arial"/>
                <a:cs typeface="Arial"/>
                <a:sym typeface="Arial"/>
                <a:hlinkClick r:id="rId6"/>
              </a:rPr>
              <a:t>Leukemia - Diagnosis and treatment - Mayo Clinic</a:t>
            </a:r>
            <a:endParaRPr/>
          </a:p>
          <a:p>
            <a:pPr marL="0" lvl="0" indent="0" algn="l" rtl="0">
              <a:spcBef>
                <a:spcPts val="1600"/>
              </a:spcBef>
              <a:spcAft>
                <a:spcPts val="0"/>
              </a:spcAft>
              <a:buNone/>
            </a:pPr>
            <a:r>
              <a:rPr lang="en-GB" sz="1100" u="sng">
                <a:solidFill>
                  <a:schemeClr val="hlink"/>
                </a:solidFill>
                <a:latin typeface="Arial"/>
                <a:ea typeface="Arial"/>
                <a:cs typeface="Arial"/>
                <a:sym typeface="Arial"/>
                <a:hlinkClick r:id="rId7"/>
              </a:rPr>
              <a:t>Pneumonia - Symptoms and causes - Mayo Clinic</a:t>
            </a:r>
            <a:endParaRPr/>
          </a:p>
          <a:p>
            <a:pPr marL="0" lvl="0" indent="0" algn="l" rtl="0">
              <a:spcBef>
                <a:spcPts val="1600"/>
              </a:spcBef>
              <a:spcAft>
                <a:spcPts val="0"/>
              </a:spcAft>
              <a:buNone/>
            </a:pPr>
            <a:r>
              <a:rPr lang="en-GB" sz="1100" u="sng">
                <a:solidFill>
                  <a:schemeClr val="hlink"/>
                </a:solidFill>
                <a:latin typeface="Arial"/>
                <a:ea typeface="Arial"/>
                <a:cs typeface="Arial"/>
                <a:sym typeface="Arial"/>
                <a:hlinkClick r:id="rId8"/>
              </a:rPr>
              <a:t>Asthma - Symptoms and causes - Mayo Clinic</a:t>
            </a:r>
            <a:endParaRPr/>
          </a:p>
          <a:p>
            <a:pPr marL="0" lvl="0" indent="0" algn="l" rtl="0">
              <a:spcBef>
                <a:spcPts val="16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Think about it: Stem cells</a:t>
            </a:r>
            <a:endParaRPr/>
          </a:p>
        </p:txBody>
      </p:sp>
      <p:pic>
        <p:nvPicPr>
          <p:cNvPr id="302" name="Google Shape;302;p45" descr="View full lesson: http://ed.ted.com/lessons/what-are-stem-cells-craig-a-kohn&#10;&#10;Is personalized medicine for individual bodies in our future? Possibly -- with the use of stem cells, undifferentiated cells with the power to become any tissue in our bodies. Craig A. Kohn describes the role of these incredible, transforming cells and how scientists are harnessing their medical potential.&#10;&#10;Lesson by Craig A. Kohn, animation by Qa'ed Mai." title="What are stem cells? - Craig A. Kohn">
            <a:hlinkClick r:id="rId3"/>
          </p:cNvPr>
          <p:cNvPicPr preferRelativeResize="0"/>
          <p:nvPr/>
        </p:nvPicPr>
        <p:blipFill>
          <a:blip r:embed="rId4">
            <a:alphaModFix/>
          </a:blip>
          <a:stretch>
            <a:fillRect/>
          </a:stretch>
        </p:blipFill>
        <p:spPr>
          <a:xfrm>
            <a:off x="4740325" y="1144124"/>
            <a:ext cx="4105200" cy="3078900"/>
          </a:xfrm>
          <a:prstGeom prst="rect">
            <a:avLst/>
          </a:prstGeom>
          <a:noFill/>
          <a:ln>
            <a:noFill/>
          </a:ln>
        </p:spPr>
      </p:pic>
      <p:sp>
        <p:nvSpPr>
          <p:cNvPr id="303" name="Google Shape;303;p45"/>
          <p:cNvSpPr txBox="1">
            <a:spLocks noGrp="1"/>
          </p:cNvSpPr>
          <p:nvPr>
            <p:ph type="body" idx="1"/>
          </p:nvPr>
        </p:nvSpPr>
        <p:spPr>
          <a:xfrm>
            <a:off x="387900" y="1489825"/>
            <a:ext cx="44103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All living things start out as a single cell.</a:t>
            </a:r>
            <a:endParaRPr sz="2400"/>
          </a:p>
          <a:p>
            <a:pPr marL="0" lvl="0" indent="0" algn="l" rtl="0">
              <a:spcBef>
                <a:spcPts val="1600"/>
              </a:spcBef>
              <a:spcAft>
                <a:spcPts val="0"/>
              </a:spcAft>
              <a:buNone/>
            </a:pPr>
            <a:r>
              <a:rPr lang="en-GB" sz="2400"/>
              <a:t>In multi-cellular organisms, these are called STEM cells - they have the potential to become any specialized cell!</a:t>
            </a:r>
            <a:endParaRPr sz="2400"/>
          </a:p>
          <a:p>
            <a:pPr marL="0" lvl="0" indent="0" algn="l" rtl="0">
              <a:spcBef>
                <a:spcPts val="1600"/>
              </a:spcBef>
              <a:spcAft>
                <a:spcPts val="1600"/>
              </a:spcAft>
              <a:buNone/>
            </a:pPr>
            <a:r>
              <a:rPr lang="en-GB" sz="2400"/>
              <a:t>Imagine the possibilities!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Muscle Cells &amp; Tissues </a:t>
            </a:r>
            <a:endParaRPr/>
          </a:p>
        </p:txBody>
      </p:sp>
      <p:sp>
        <p:nvSpPr>
          <p:cNvPr id="84" name="Google Shape;84;p16"/>
          <p:cNvSpPr txBox="1">
            <a:spLocks noGrp="1"/>
          </p:cNvSpPr>
          <p:nvPr>
            <p:ph type="body" idx="1"/>
          </p:nvPr>
        </p:nvSpPr>
        <p:spPr>
          <a:xfrm>
            <a:off x="387900" y="1243275"/>
            <a:ext cx="4314600" cy="33255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GB" sz="2100"/>
              <a:t>Muscle cells need tons of energy! </a:t>
            </a:r>
            <a:endParaRPr sz="2100"/>
          </a:p>
          <a:p>
            <a:pPr marL="457200" lvl="0" indent="-361950" algn="l" rtl="0">
              <a:spcBef>
                <a:spcPts val="0"/>
              </a:spcBef>
              <a:spcAft>
                <a:spcPts val="0"/>
              </a:spcAft>
              <a:buSzPts val="2100"/>
              <a:buChar char="●"/>
            </a:pPr>
            <a:r>
              <a:rPr lang="en-GB" sz="2100"/>
              <a:t>Specialize in movement and strength</a:t>
            </a:r>
            <a:endParaRPr sz="2100"/>
          </a:p>
          <a:p>
            <a:pPr marL="457200" lvl="0" indent="-361950" algn="l" rtl="0">
              <a:spcBef>
                <a:spcPts val="0"/>
              </a:spcBef>
              <a:spcAft>
                <a:spcPts val="0"/>
              </a:spcAft>
              <a:buSzPts val="2100"/>
              <a:buChar char="●"/>
            </a:pPr>
            <a:r>
              <a:rPr lang="en-GB" sz="2100"/>
              <a:t>Arranged in long rows </a:t>
            </a:r>
            <a:endParaRPr sz="2100"/>
          </a:p>
          <a:p>
            <a:pPr marL="0" lvl="0" indent="0" algn="l" rtl="0">
              <a:spcBef>
                <a:spcPts val="1600"/>
              </a:spcBef>
              <a:spcAft>
                <a:spcPts val="1600"/>
              </a:spcAft>
              <a:buNone/>
            </a:pPr>
            <a:r>
              <a:rPr lang="en-GB" sz="2000"/>
              <a:t>The </a:t>
            </a:r>
            <a:r>
              <a:rPr lang="en-GB" sz="2000" b="1"/>
              <a:t>heart </a:t>
            </a:r>
            <a:r>
              <a:rPr lang="en-GB" sz="2000"/>
              <a:t>is made of cardiac muscle tissue, and the </a:t>
            </a:r>
            <a:r>
              <a:rPr lang="en-GB" sz="2000" b="1"/>
              <a:t>blood vessels</a:t>
            </a:r>
            <a:r>
              <a:rPr lang="en-GB" sz="2000"/>
              <a:t> are made of smooth muscle tissue, and the </a:t>
            </a:r>
            <a:r>
              <a:rPr lang="en-GB" sz="2000" b="1"/>
              <a:t>diaphragm</a:t>
            </a:r>
            <a:r>
              <a:rPr lang="en-GB" sz="2000"/>
              <a:t> is made of skeletal muscle tissue! </a:t>
            </a:r>
            <a:endParaRPr/>
          </a:p>
        </p:txBody>
      </p:sp>
      <p:sp>
        <p:nvSpPr>
          <p:cNvPr id="85" name="Google Shape;85;p16"/>
          <p:cNvSpPr txBox="1"/>
          <p:nvPr/>
        </p:nvSpPr>
        <p:spPr>
          <a:xfrm>
            <a:off x="5550563" y="4212500"/>
            <a:ext cx="24954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Cardiology Made Simple: Five Tissues Type Found Within Our Body (studentcardiologist.blogspot.com)</a:t>
            </a:r>
            <a:endParaRPr>
              <a:latin typeface="Roboto"/>
              <a:ea typeface="Roboto"/>
              <a:cs typeface="Roboto"/>
              <a:sym typeface="Roboto"/>
            </a:endParaRPr>
          </a:p>
        </p:txBody>
      </p:sp>
      <p:sp>
        <p:nvSpPr>
          <p:cNvPr id="86" name="Google Shape;86;p1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7" name="Google Shape;87;p16"/>
          <p:cNvPicPr preferRelativeResize="0"/>
          <p:nvPr/>
        </p:nvPicPr>
        <p:blipFill>
          <a:blip r:embed="rId4">
            <a:alphaModFix/>
          </a:blip>
          <a:stretch>
            <a:fillRect/>
          </a:stretch>
        </p:blipFill>
        <p:spPr>
          <a:xfrm>
            <a:off x="4702500" y="-40575"/>
            <a:ext cx="3860601" cy="4101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10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1000"/>
                                        <p:tgtEl>
                                          <p:spTgt spid="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
                                            <p:txEl>
                                              <p:pRg st="3" end="3"/>
                                            </p:txEl>
                                          </p:spTgt>
                                        </p:tgtEl>
                                        <p:attrNameLst>
                                          <p:attrName>style.visibility</p:attrName>
                                        </p:attrNameLst>
                                      </p:cBhvr>
                                      <p:to>
                                        <p:strVal val="visible"/>
                                      </p:to>
                                    </p:set>
                                    <p:animEffect transition="in" filter="fade">
                                      <p:cBhvr>
                                        <p:cTn id="22" dur="1000"/>
                                        <p:tgtEl>
                                          <p:spTgt spid="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Nerve Cells &amp; Tissues</a:t>
            </a:r>
            <a:endParaRPr/>
          </a:p>
        </p:txBody>
      </p:sp>
      <p:sp>
        <p:nvSpPr>
          <p:cNvPr id="93" name="Google Shape;93;p17"/>
          <p:cNvSpPr txBox="1">
            <a:spLocks noGrp="1"/>
          </p:cNvSpPr>
          <p:nvPr>
            <p:ph type="body" idx="1"/>
          </p:nvPr>
        </p:nvSpPr>
        <p:spPr>
          <a:xfrm>
            <a:off x="387900" y="1489825"/>
            <a:ext cx="4073700" cy="15825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GB" sz="1900"/>
              <a:t>Nerve cells connect to make nerve tissue</a:t>
            </a:r>
            <a:endParaRPr sz="1900"/>
          </a:p>
          <a:p>
            <a:pPr marL="457200" lvl="0" indent="-349250" algn="l" rtl="0">
              <a:spcBef>
                <a:spcPts val="0"/>
              </a:spcBef>
              <a:spcAft>
                <a:spcPts val="0"/>
              </a:spcAft>
              <a:buSzPts val="1900"/>
              <a:buChar char="●"/>
            </a:pPr>
            <a:r>
              <a:rPr lang="en-GB" sz="1900"/>
              <a:t>Also called </a:t>
            </a:r>
            <a:r>
              <a:rPr lang="en-GB" sz="1900" b="1"/>
              <a:t>neurons</a:t>
            </a:r>
            <a:endParaRPr sz="1900" b="1"/>
          </a:p>
          <a:p>
            <a:pPr marL="457200" lvl="0" indent="-349250" algn="l" rtl="0">
              <a:spcBef>
                <a:spcPts val="0"/>
              </a:spcBef>
              <a:spcAft>
                <a:spcPts val="0"/>
              </a:spcAft>
              <a:buSzPts val="1900"/>
              <a:buChar char="●"/>
            </a:pPr>
            <a:r>
              <a:rPr lang="en-GB" sz="1900"/>
              <a:t>Specialize in sending messages like electric wires</a:t>
            </a:r>
            <a:endParaRPr sz="1900"/>
          </a:p>
          <a:p>
            <a:pPr marL="0" lvl="0" indent="0" algn="l" rtl="0">
              <a:spcBef>
                <a:spcPts val="1600"/>
              </a:spcBef>
              <a:spcAft>
                <a:spcPts val="1600"/>
              </a:spcAft>
              <a:buNone/>
            </a:pPr>
            <a:r>
              <a:rPr lang="en-GB"/>
              <a:t>Nerves (like the </a:t>
            </a:r>
            <a:r>
              <a:rPr lang="en-GB" b="1"/>
              <a:t>Vagas nerve</a:t>
            </a:r>
            <a:r>
              <a:rPr lang="en-GB"/>
              <a:t>) can send messages to control breathing rate or heart rate.</a:t>
            </a:r>
            <a:endParaRPr sz="2400"/>
          </a:p>
        </p:txBody>
      </p:sp>
      <p:pic>
        <p:nvPicPr>
          <p:cNvPr id="94" name="Google Shape;94;p17"/>
          <p:cNvPicPr preferRelativeResize="0"/>
          <p:nvPr/>
        </p:nvPicPr>
        <p:blipFill>
          <a:blip r:embed="rId3">
            <a:alphaModFix/>
          </a:blip>
          <a:stretch>
            <a:fillRect/>
          </a:stretch>
        </p:blipFill>
        <p:spPr>
          <a:xfrm>
            <a:off x="4627525" y="1619125"/>
            <a:ext cx="3348250" cy="3451775"/>
          </a:xfrm>
          <a:prstGeom prst="rect">
            <a:avLst/>
          </a:prstGeom>
          <a:noFill/>
          <a:ln>
            <a:noFill/>
          </a:ln>
        </p:spPr>
      </p:pic>
      <p:pic>
        <p:nvPicPr>
          <p:cNvPr id="95" name="Google Shape;95;p17"/>
          <p:cNvPicPr preferRelativeResize="0"/>
          <p:nvPr/>
        </p:nvPicPr>
        <p:blipFill>
          <a:blip r:embed="rId4">
            <a:alphaModFix/>
          </a:blip>
          <a:stretch>
            <a:fillRect/>
          </a:stretch>
        </p:blipFill>
        <p:spPr>
          <a:xfrm>
            <a:off x="6423825" y="0"/>
            <a:ext cx="2862925" cy="1895275"/>
          </a:xfrm>
          <a:prstGeom prst="rect">
            <a:avLst/>
          </a:prstGeom>
          <a:noFill/>
          <a:ln>
            <a:noFill/>
          </a:ln>
        </p:spPr>
      </p:pic>
      <p:sp>
        <p:nvSpPr>
          <p:cNvPr id="96" name="Google Shape;96;p17"/>
          <p:cNvSpPr txBox="1"/>
          <p:nvPr/>
        </p:nvSpPr>
        <p:spPr>
          <a:xfrm>
            <a:off x="5771850" y="4569000"/>
            <a:ext cx="36267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5"/>
              </a:rPr>
              <a:t>The Nervous and Endocrine Systems, Messengers Extraordinaire - Systems Galore! Animal Structure and Function - Biology For Dummies (schoolbag.info)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1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1000"/>
                                        <p:tgtEl>
                                          <p:spTgt spid="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Fat cells &amp; Tissues</a:t>
            </a:r>
            <a:endParaRPr/>
          </a:p>
        </p:txBody>
      </p:sp>
      <p:sp>
        <p:nvSpPr>
          <p:cNvPr id="102" name="Google Shape;102;p18"/>
          <p:cNvSpPr txBox="1">
            <a:spLocks noGrp="1"/>
          </p:cNvSpPr>
          <p:nvPr>
            <p:ph type="body" idx="1"/>
          </p:nvPr>
        </p:nvSpPr>
        <p:spPr>
          <a:xfrm>
            <a:off x="387900" y="1489825"/>
            <a:ext cx="43947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Also called </a:t>
            </a:r>
            <a:r>
              <a:rPr lang="en-GB" b="1"/>
              <a:t>adipose cells / tissue</a:t>
            </a:r>
            <a:endParaRPr/>
          </a:p>
          <a:p>
            <a:pPr marL="457200" lvl="0" indent="-342900" algn="l" rtl="0">
              <a:spcBef>
                <a:spcPts val="0"/>
              </a:spcBef>
              <a:spcAft>
                <a:spcPts val="0"/>
              </a:spcAft>
              <a:buSzPts val="1800"/>
              <a:buChar char="●"/>
            </a:pPr>
            <a:r>
              <a:rPr lang="en-GB"/>
              <a:t> Help to:</a:t>
            </a:r>
            <a:endParaRPr/>
          </a:p>
          <a:p>
            <a:pPr marL="914400" lvl="1" indent="-330200" algn="l" rtl="0">
              <a:spcBef>
                <a:spcPts val="0"/>
              </a:spcBef>
              <a:spcAft>
                <a:spcPts val="0"/>
              </a:spcAft>
              <a:buSzPts val="1600"/>
              <a:buChar char="○"/>
            </a:pPr>
            <a:r>
              <a:rPr lang="en-GB" sz="1600"/>
              <a:t>controls temperature (insulation), </a:t>
            </a:r>
            <a:endParaRPr sz="1600"/>
          </a:p>
          <a:p>
            <a:pPr marL="914400" lvl="1" indent="-330200" algn="l" rtl="0">
              <a:spcBef>
                <a:spcPts val="0"/>
              </a:spcBef>
              <a:spcAft>
                <a:spcPts val="0"/>
              </a:spcAft>
              <a:buSzPts val="1600"/>
              <a:buChar char="○"/>
            </a:pPr>
            <a:r>
              <a:rPr lang="en-GB" sz="1600"/>
              <a:t>store energy, and </a:t>
            </a:r>
            <a:endParaRPr sz="1600"/>
          </a:p>
          <a:p>
            <a:pPr marL="914400" lvl="1" indent="-330200" algn="l" rtl="0">
              <a:spcBef>
                <a:spcPts val="0"/>
              </a:spcBef>
              <a:spcAft>
                <a:spcPts val="0"/>
              </a:spcAft>
              <a:buSzPts val="1600"/>
              <a:buChar char="○"/>
            </a:pPr>
            <a:r>
              <a:rPr lang="en-GB" sz="1600"/>
              <a:t>protects the organs from injury (including the heart, lungs, and blood vessels).</a:t>
            </a:r>
            <a:endParaRPr sz="1600"/>
          </a:p>
        </p:txBody>
      </p:sp>
      <p:pic>
        <p:nvPicPr>
          <p:cNvPr id="103" name="Google Shape;103;p18"/>
          <p:cNvPicPr preferRelativeResize="0"/>
          <p:nvPr/>
        </p:nvPicPr>
        <p:blipFill>
          <a:blip r:embed="rId3">
            <a:alphaModFix/>
          </a:blip>
          <a:stretch>
            <a:fillRect/>
          </a:stretch>
        </p:blipFill>
        <p:spPr>
          <a:xfrm>
            <a:off x="2919750" y="3516425"/>
            <a:ext cx="2394200" cy="1667775"/>
          </a:xfrm>
          <a:prstGeom prst="rect">
            <a:avLst/>
          </a:prstGeom>
          <a:noFill/>
          <a:ln>
            <a:noFill/>
          </a:ln>
        </p:spPr>
      </p:pic>
      <p:sp>
        <p:nvSpPr>
          <p:cNvPr id="104" name="Google Shape;104;p18"/>
          <p:cNvSpPr txBox="1"/>
          <p:nvPr/>
        </p:nvSpPr>
        <p:spPr>
          <a:xfrm>
            <a:off x="291013" y="3876025"/>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Human Fat Cells Photograph by Kateryna Kon/science Photo Library (fineartamerica.com)</a:t>
            </a:r>
            <a:endParaRPr/>
          </a:p>
        </p:txBody>
      </p:sp>
      <p:pic>
        <p:nvPicPr>
          <p:cNvPr id="105" name="Google Shape;105;p18"/>
          <p:cNvPicPr preferRelativeResize="0"/>
          <p:nvPr/>
        </p:nvPicPr>
        <p:blipFill>
          <a:blip r:embed="rId5">
            <a:alphaModFix/>
          </a:blip>
          <a:stretch>
            <a:fillRect/>
          </a:stretch>
        </p:blipFill>
        <p:spPr>
          <a:xfrm>
            <a:off x="4782600" y="220100"/>
            <a:ext cx="3790426" cy="3790426"/>
          </a:xfrm>
          <a:prstGeom prst="rect">
            <a:avLst/>
          </a:prstGeom>
          <a:noFill/>
          <a:ln>
            <a:noFill/>
          </a:ln>
        </p:spPr>
      </p:pic>
      <p:sp>
        <p:nvSpPr>
          <p:cNvPr id="106" name="Google Shape;106;p18"/>
          <p:cNvSpPr txBox="1"/>
          <p:nvPr/>
        </p:nvSpPr>
        <p:spPr>
          <a:xfrm>
            <a:off x="5955650" y="3950375"/>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6"/>
              </a:rPr>
              <a:t>What is epicardial adipose tissue (EAT)? - CardioVisual - Heart and Diabetes App: By Doctors, for Everyone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10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1000"/>
                                        <p:tgtEl>
                                          <p:spTgt spid="1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Blood cells &amp; Tissues</a:t>
            </a:r>
            <a:endParaRPr/>
          </a:p>
        </p:txBody>
      </p:sp>
      <p:sp>
        <p:nvSpPr>
          <p:cNvPr id="112" name="Google Shape;112;p19"/>
          <p:cNvSpPr txBox="1">
            <a:spLocks noGrp="1"/>
          </p:cNvSpPr>
          <p:nvPr>
            <p:ph type="body" idx="1"/>
          </p:nvPr>
        </p:nvSpPr>
        <p:spPr>
          <a:xfrm>
            <a:off x="250750" y="1144125"/>
            <a:ext cx="5503200" cy="3630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sz="2000" b="1"/>
              <a:t>Red Blood Cells: </a:t>
            </a:r>
            <a:r>
              <a:rPr lang="en-GB" sz="2000"/>
              <a:t>Carry oxygen or carbon dioxide on hemoglobin, and nutrients throughout your blood</a:t>
            </a:r>
            <a:endParaRPr sz="200"/>
          </a:p>
          <a:p>
            <a:pPr marL="457200" lvl="0" indent="-355600" algn="l" rtl="0">
              <a:spcBef>
                <a:spcPts val="0"/>
              </a:spcBef>
              <a:spcAft>
                <a:spcPts val="0"/>
              </a:spcAft>
              <a:buSzPts val="2000"/>
              <a:buChar char="●"/>
            </a:pPr>
            <a:r>
              <a:rPr lang="en-GB" sz="2000" b="1"/>
              <a:t>White Blood Cells:</a:t>
            </a:r>
            <a:r>
              <a:rPr lang="en-GB" sz="2000"/>
              <a:t> Defend your body against diseases. </a:t>
            </a:r>
            <a:endParaRPr sz="2000"/>
          </a:p>
          <a:p>
            <a:pPr marL="457200" lvl="0" indent="0" algn="l" rtl="0">
              <a:spcBef>
                <a:spcPts val="1600"/>
              </a:spcBef>
              <a:spcAft>
                <a:spcPts val="0"/>
              </a:spcAft>
              <a:buNone/>
            </a:pPr>
            <a:r>
              <a:rPr lang="en-GB" sz="1200"/>
              <a:t>*many different kinds of WBCs!</a:t>
            </a:r>
            <a:endParaRPr sz="300"/>
          </a:p>
          <a:p>
            <a:pPr marL="457200" lvl="0" indent="-361950" algn="l" rtl="0">
              <a:spcBef>
                <a:spcPts val="1600"/>
              </a:spcBef>
              <a:spcAft>
                <a:spcPts val="0"/>
              </a:spcAft>
              <a:buSzPts val="2100"/>
              <a:buChar char="●"/>
            </a:pPr>
            <a:r>
              <a:rPr lang="en-GB" sz="2000" b="1"/>
              <a:t>Platelets: </a:t>
            </a:r>
            <a:r>
              <a:rPr lang="en-GB" sz="2000"/>
              <a:t>Help your body stop bleeding by forming clots</a:t>
            </a:r>
            <a:r>
              <a:rPr lang="en-GB" sz="2100"/>
              <a:t>.</a:t>
            </a:r>
            <a:endParaRPr sz="2100"/>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GB" b="1"/>
              <a:t>Plasma: </a:t>
            </a:r>
            <a:r>
              <a:rPr lang="en-GB"/>
              <a:t>Mostly water, carries carbon dioxide back as well.</a:t>
            </a:r>
            <a:endParaRPr/>
          </a:p>
        </p:txBody>
      </p:sp>
      <p:pic>
        <p:nvPicPr>
          <p:cNvPr id="113" name="Google Shape;113;p19"/>
          <p:cNvPicPr preferRelativeResize="0"/>
          <p:nvPr/>
        </p:nvPicPr>
        <p:blipFill>
          <a:blip r:embed="rId3">
            <a:alphaModFix/>
          </a:blip>
          <a:stretch>
            <a:fillRect/>
          </a:stretch>
        </p:blipFill>
        <p:spPr>
          <a:xfrm>
            <a:off x="5686750" y="988650"/>
            <a:ext cx="3002449" cy="2476250"/>
          </a:xfrm>
          <a:prstGeom prst="rect">
            <a:avLst/>
          </a:prstGeom>
          <a:noFill/>
          <a:ln>
            <a:noFill/>
          </a:ln>
        </p:spPr>
      </p:pic>
      <p:sp>
        <p:nvSpPr>
          <p:cNvPr id="114" name="Google Shape;114;p19"/>
          <p:cNvSpPr txBox="1"/>
          <p:nvPr/>
        </p:nvSpPr>
        <p:spPr>
          <a:xfrm>
            <a:off x="5902550" y="351477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blood | Definition, Composition, &amp; Functions | Britannica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Epithelial Cells &amp; Tissues</a:t>
            </a:r>
            <a:endParaRPr/>
          </a:p>
        </p:txBody>
      </p:sp>
      <p:sp>
        <p:nvSpPr>
          <p:cNvPr id="120" name="Google Shape;120;p20"/>
          <p:cNvSpPr txBox="1">
            <a:spLocks noGrp="1"/>
          </p:cNvSpPr>
          <p:nvPr>
            <p:ph type="body" idx="1"/>
          </p:nvPr>
        </p:nvSpPr>
        <p:spPr>
          <a:xfrm>
            <a:off x="387900" y="1189025"/>
            <a:ext cx="4204200" cy="3078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oboto Slab"/>
              <a:buChar char="●"/>
            </a:pPr>
            <a:r>
              <a:rPr lang="en-GB" sz="2400">
                <a:latin typeface="Roboto Slab"/>
                <a:ea typeface="Roboto Slab"/>
                <a:cs typeface="Roboto Slab"/>
                <a:sym typeface="Roboto Slab"/>
              </a:rPr>
              <a:t>System liners</a:t>
            </a:r>
            <a:endParaRPr sz="2400">
              <a:latin typeface="Roboto Slab"/>
              <a:ea typeface="Roboto Slab"/>
              <a:cs typeface="Roboto Slab"/>
              <a:sym typeface="Roboto Slab"/>
            </a:endParaRPr>
          </a:p>
          <a:p>
            <a:pPr marL="0" lvl="0" indent="0" algn="l" rtl="0">
              <a:spcBef>
                <a:spcPts val="1600"/>
              </a:spcBef>
              <a:spcAft>
                <a:spcPts val="0"/>
              </a:spcAft>
              <a:buNone/>
            </a:pPr>
            <a:r>
              <a:rPr lang="en-GB"/>
              <a:t>Respiratory system: </a:t>
            </a:r>
            <a:endParaRPr/>
          </a:p>
          <a:p>
            <a:pPr marL="457200" lvl="0" indent="-342900" algn="l" rtl="0">
              <a:spcBef>
                <a:spcPts val="1600"/>
              </a:spcBef>
              <a:spcAft>
                <a:spcPts val="0"/>
              </a:spcAft>
              <a:buSzPts val="1800"/>
              <a:buChar char="●"/>
            </a:pPr>
            <a:r>
              <a:rPr lang="en-GB" b="1"/>
              <a:t>Ciliated cells </a:t>
            </a:r>
            <a:r>
              <a:rPr lang="en-GB"/>
              <a:t>- move things </a:t>
            </a:r>
            <a:endParaRPr/>
          </a:p>
          <a:p>
            <a:pPr marL="457200" lvl="0" indent="-342900" algn="l" rtl="0">
              <a:spcBef>
                <a:spcPts val="0"/>
              </a:spcBef>
              <a:spcAft>
                <a:spcPts val="0"/>
              </a:spcAft>
              <a:buSzPts val="1800"/>
              <a:buChar char="●"/>
            </a:pPr>
            <a:r>
              <a:rPr lang="en-GB" b="1"/>
              <a:t>Basal cells</a:t>
            </a:r>
            <a:r>
              <a:rPr lang="en-GB"/>
              <a:t> - repair cells</a:t>
            </a:r>
            <a:endParaRPr/>
          </a:p>
          <a:p>
            <a:pPr marL="457200" lvl="0" indent="-342900" algn="l" rtl="0">
              <a:spcBef>
                <a:spcPts val="0"/>
              </a:spcBef>
              <a:spcAft>
                <a:spcPts val="0"/>
              </a:spcAft>
              <a:buSzPts val="1800"/>
              <a:buChar char="●"/>
            </a:pPr>
            <a:r>
              <a:rPr lang="en-GB" b="1"/>
              <a:t>Goblet cells</a:t>
            </a:r>
            <a:r>
              <a:rPr lang="en-GB"/>
              <a:t> - secrete mucus</a:t>
            </a:r>
            <a:endParaRPr/>
          </a:p>
          <a:p>
            <a:pPr marL="0" lvl="0" indent="0" algn="l" rtl="0">
              <a:spcBef>
                <a:spcPts val="1600"/>
              </a:spcBef>
              <a:spcAft>
                <a:spcPts val="0"/>
              </a:spcAft>
              <a:buNone/>
            </a:pPr>
            <a:r>
              <a:rPr lang="en-GB"/>
              <a:t>Circulatory system: </a:t>
            </a:r>
            <a:endParaRPr/>
          </a:p>
          <a:p>
            <a:pPr marL="457200" lvl="0" indent="-342900" algn="l" rtl="0">
              <a:spcBef>
                <a:spcPts val="1600"/>
              </a:spcBef>
              <a:spcAft>
                <a:spcPts val="0"/>
              </a:spcAft>
              <a:buSzPts val="1800"/>
              <a:buChar char="●"/>
            </a:pPr>
            <a:r>
              <a:rPr lang="en-GB" b="1"/>
              <a:t>Endothelial cells </a:t>
            </a:r>
            <a:r>
              <a:rPr lang="en-GB"/>
              <a:t>- line blood vessels, and allow nutrient and gas exchange to happen with cells</a:t>
            </a:r>
            <a:endParaRPr/>
          </a:p>
        </p:txBody>
      </p:sp>
      <p:pic>
        <p:nvPicPr>
          <p:cNvPr id="121" name="Google Shape;121;p20"/>
          <p:cNvPicPr preferRelativeResize="0"/>
          <p:nvPr/>
        </p:nvPicPr>
        <p:blipFill rotWithShape="1">
          <a:blip r:embed="rId3">
            <a:alphaModFix/>
          </a:blip>
          <a:srcRect l="50107"/>
          <a:stretch/>
        </p:blipFill>
        <p:spPr>
          <a:xfrm>
            <a:off x="5185350" y="0"/>
            <a:ext cx="3283937" cy="3078899"/>
          </a:xfrm>
          <a:prstGeom prst="rect">
            <a:avLst/>
          </a:prstGeom>
          <a:noFill/>
          <a:ln>
            <a:noFill/>
          </a:ln>
        </p:spPr>
      </p:pic>
      <p:pic>
        <p:nvPicPr>
          <p:cNvPr id="122" name="Google Shape;122;p20"/>
          <p:cNvPicPr preferRelativeResize="0"/>
          <p:nvPr/>
        </p:nvPicPr>
        <p:blipFill rotWithShape="1">
          <a:blip r:embed="rId4">
            <a:alphaModFix/>
          </a:blip>
          <a:srcRect l="1092" r="3048"/>
          <a:stretch/>
        </p:blipFill>
        <p:spPr>
          <a:xfrm>
            <a:off x="6831250" y="2661975"/>
            <a:ext cx="2169300" cy="1651900"/>
          </a:xfrm>
          <a:prstGeom prst="rect">
            <a:avLst/>
          </a:prstGeom>
          <a:noFill/>
          <a:ln>
            <a:noFill/>
          </a:ln>
        </p:spPr>
      </p:pic>
      <p:sp>
        <p:nvSpPr>
          <p:cNvPr id="123" name="Google Shape;123;p20"/>
          <p:cNvSpPr txBox="1"/>
          <p:nvPr/>
        </p:nvSpPr>
        <p:spPr>
          <a:xfrm>
            <a:off x="5375850" y="42679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5"/>
              </a:rPr>
              <a:t>alveoli picture | Medical Pictures Info - Health Definitions Photos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1000"/>
                                        <p:tgtEl>
                                          <p:spTgt spid="1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Effect transition="in" filter="fade">
                                      <p:cBhvr>
                                        <p:cTn id="17" dur="1000"/>
                                        <p:tgtEl>
                                          <p:spTgt spid="1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xEl>
                                              <p:pRg st="3" end="3"/>
                                            </p:txEl>
                                          </p:spTgt>
                                        </p:tgtEl>
                                        <p:attrNameLst>
                                          <p:attrName>style.visibility</p:attrName>
                                        </p:attrNameLst>
                                      </p:cBhvr>
                                      <p:to>
                                        <p:strVal val="visible"/>
                                      </p:to>
                                    </p:set>
                                    <p:animEffect transition="in" filter="fade">
                                      <p:cBhvr>
                                        <p:cTn id="22" dur="1000"/>
                                        <p:tgtEl>
                                          <p:spTgt spid="1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xEl>
                                              <p:pRg st="4" end="4"/>
                                            </p:txEl>
                                          </p:spTgt>
                                        </p:tgtEl>
                                        <p:attrNameLst>
                                          <p:attrName>style.visibility</p:attrName>
                                        </p:attrNameLst>
                                      </p:cBhvr>
                                      <p:to>
                                        <p:strVal val="visible"/>
                                      </p:to>
                                    </p:set>
                                    <p:animEffect transition="in" filter="fade">
                                      <p:cBhvr>
                                        <p:cTn id="27" dur="1000"/>
                                        <p:tgtEl>
                                          <p:spTgt spid="1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
                                            <p:txEl>
                                              <p:pRg st="5" end="5"/>
                                            </p:txEl>
                                          </p:spTgt>
                                        </p:tgtEl>
                                        <p:attrNameLst>
                                          <p:attrName>style.visibility</p:attrName>
                                        </p:attrNameLst>
                                      </p:cBhvr>
                                      <p:to>
                                        <p:strVal val="visible"/>
                                      </p:to>
                                    </p:set>
                                    <p:animEffect transition="in" filter="fade">
                                      <p:cBhvr>
                                        <p:cTn id="32" dur="1000"/>
                                        <p:tgtEl>
                                          <p:spTgt spid="1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0">
                                            <p:txEl>
                                              <p:pRg st="6" end="6"/>
                                            </p:txEl>
                                          </p:spTgt>
                                        </p:tgtEl>
                                        <p:attrNameLst>
                                          <p:attrName>style.visibility</p:attrName>
                                        </p:attrNameLst>
                                      </p:cBhvr>
                                      <p:to>
                                        <p:strVal val="visible"/>
                                      </p:to>
                                    </p:set>
                                    <p:animEffect transition="in" filter="fade">
                                      <p:cBhvr>
                                        <p:cTn id="37" dur="1000"/>
                                        <p:tgtEl>
                                          <p:spTgt spid="1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fade">
                                      <p:cBhvr>
                                        <p:cTn id="42"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648575" y="1049575"/>
            <a:ext cx="8368200" cy="183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500"/>
              <a:t>Organs and Systems</a:t>
            </a:r>
            <a:endParaRPr sz="4500"/>
          </a:p>
        </p:txBody>
      </p:sp>
      <p:sp>
        <p:nvSpPr>
          <p:cNvPr id="129" name="Google Shape;129;p21"/>
          <p:cNvSpPr txBox="1">
            <a:spLocks noGrp="1"/>
          </p:cNvSpPr>
          <p:nvPr>
            <p:ph type="body" idx="1"/>
          </p:nvPr>
        </p:nvSpPr>
        <p:spPr>
          <a:xfrm>
            <a:off x="648575" y="6607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 </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2085</Words>
  <Application>Microsoft Office PowerPoint</Application>
  <PresentationFormat>On-screen Show (16:9)</PresentationFormat>
  <Paragraphs>188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Roboto Slab</vt:lpstr>
      <vt:lpstr>Roboto</vt:lpstr>
      <vt:lpstr>Arial</vt:lpstr>
      <vt:lpstr>Marina</vt:lpstr>
      <vt:lpstr>Cell Systems:  The Circulatory &amp; Respiratory Systems</vt:lpstr>
      <vt:lpstr>Cell Specialization Review</vt:lpstr>
      <vt:lpstr>Cells and Tissues</vt:lpstr>
      <vt:lpstr>Muscle Cells &amp; Tissues </vt:lpstr>
      <vt:lpstr>Nerve Cells &amp; Tissues</vt:lpstr>
      <vt:lpstr>Fat cells &amp; Tissues</vt:lpstr>
      <vt:lpstr>Blood cells &amp; Tissues</vt:lpstr>
      <vt:lpstr>Epithelial Cells &amp; Tissues</vt:lpstr>
      <vt:lpstr>Organs and Systems</vt:lpstr>
      <vt:lpstr>Circulatory System</vt:lpstr>
      <vt:lpstr>Types of Blood Vessels</vt:lpstr>
      <vt:lpstr>Human heart</vt:lpstr>
      <vt:lpstr> Path of the Blood through the body</vt:lpstr>
      <vt:lpstr>Respiratory System</vt:lpstr>
      <vt:lpstr>PowerPoint Presentation</vt:lpstr>
      <vt:lpstr>Alveoli </vt:lpstr>
      <vt:lpstr>Diaphragm</vt:lpstr>
      <vt:lpstr>Gas Exchange</vt:lpstr>
      <vt:lpstr>Crash Course! Start video at 3:10 - 9:22</vt:lpstr>
      <vt:lpstr>Connections to Other Body Systems: </vt:lpstr>
      <vt:lpstr>Connection to Digestive System</vt:lpstr>
      <vt:lpstr>Connection to the Endocrine system</vt:lpstr>
      <vt:lpstr>Connection to the Nervous system</vt:lpstr>
      <vt:lpstr>Connection to the Excretory System</vt:lpstr>
      <vt:lpstr>Diseases and Disorders of the Circulatory System - Heart Attack </vt:lpstr>
      <vt:lpstr>Diseases and Disorders of the Systems</vt:lpstr>
      <vt:lpstr>Diseases and Disorders of the Circulatory System: Leukemia (cancer)</vt:lpstr>
      <vt:lpstr>Diseases and Disorders of the Circulatory System: Heart Murmur</vt:lpstr>
      <vt:lpstr>Diseases and Disorders of the Respiratory System: Pulmonary Embolism</vt:lpstr>
      <vt:lpstr>Diseases and Disorders of the Respiratory System: Pneumonia</vt:lpstr>
      <vt:lpstr>Diseases and Disorders of the Respiratory System: Asthma</vt:lpstr>
      <vt:lpstr>Bibliography - most are on the slides!</vt:lpstr>
      <vt:lpstr>Think about it: Stem cells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Systems:  The Circulatory &amp; Respiratory Systems</dc:title>
  <dc:creator>Shannon Comte</dc:creator>
  <cp:lastModifiedBy>Shannon Comte</cp:lastModifiedBy>
  <cp:revision>1</cp:revision>
  <dcterms:modified xsi:type="dcterms:W3CDTF">2021-11-30T03:00:45Z</dcterms:modified>
</cp:coreProperties>
</file>