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83" r:id="rId4"/>
    <p:sldId id="284" r:id="rId5"/>
    <p:sldId id="270" r:id="rId6"/>
    <p:sldId id="285" r:id="rId7"/>
    <p:sldId id="28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2D39F-4F19-4059-BEBB-96D050D3D141}" type="datetimeFigureOut">
              <a:rPr lang="en-CA" smtClean="0"/>
              <a:t>2021-05-31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7C065-7274-446E-9BE2-F447314917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853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7C065-7274-446E-9BE2-F447314917C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043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F973-5D4A-4271-BF9E-EAE83D9EC7D0}" type="datetimeFigureOut">
              <a:rPr lang="en-CA" smtClean="0"/>
              <a:t>2021-05-31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3A97-72F8-49E6-B390-DFE3328FD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461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F973-5D4A-4271-BF9E-EAE83D9EC7D0}" type="datetimeFigureOut">
              <a:rPr lang="en-CA" smtClean="0"/>
              <a:t>2021-05-31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3A97-72F8-49E6-B390-DFE3328FD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530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F973-5D4A-4271-BF9E-EAE83D9EC7D0}" type="datetimeFigureOut">
              <a:rPr lang="en-CA" smtClean="0"/>
              <a:t>2021-05-31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3A97-72F8-49E6-B390-DFE3328FD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93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F973-5D4A-4271-BF9E-EAE83D9EC7D0}" type="datetimeFigureOut">
              <a:rPr lang="en-CA" smtClean="0"/>
              <a:t>2021-05-31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3A97-72F8-49E6-B390-DFE3328FD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561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F973-5D4A-4271-BF9E-EAE83D9EC7D0}" type="datetimeFigureOut">
              <a:rPr lang="en-CA" smtClean="0"/>
              <a:t>2021-05-31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3A97-72F8-49E6-B390-DFE3328FD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799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F973-5D4A-4271-BF9E-EAE83D9EC7D0}" type="datetimeFigureOut">
              <a:rPr lang="en-CA" smtClean="0"/>
              <a:t>2021-05-31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3A97-72F8-49E6-B390-DFE3328FD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76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F973-5D4A-4271-BF9E-EAE83D9EC7D0}" type="datetimeFigureOut">
              <a:rPr lang="en-CA" smtClean="0"/>
              <a:t>2021-05-31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3A97-72F8-49E6-B390-DFE3328FD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013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F973-5D4A-4271-BF9E-EAE83D9EC7D0}" type="datetimeFigureOut">
              <a:rPr lang="en-CA" smtClean="0"/>
              <a:t>2021-05-31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3A97-72F8-49E6-B390-DFE3328FD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78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F973-5D4A-4271-BF9E-EAE83D9EC7D0}" type="datetimeFigureOut">
              <a:rPr lang="en-CA" smtClean="0"/>
              <a:t>2021-05-31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3A97-72F8-49E6-B390-DFE3328FD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590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F973-5D4A-4271-BF9E-EAE83D9EC7D0}" type="datetimeFigureOut">
              <a:rPr lang="en-CA" smtClean="0"/>
              <a:t>2021-05-31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3A97-72F8-49E6-B390-DFE3328FD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470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F973-5D4A-4271-BF9E-EAE83D9EC7D0}" type="datetimeFigureOut">
              <a:rPr lang="en-CA" smtClean="0"/>
              <a:t>2021-05-31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3A97-72F8-49E6-B390-DFE3328FD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715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BF973-5D4A-4271-BF9E-EAE83D9EC7D0}" type="datetimeFigureOut">
              <a:rPr lang="en-CA" smtClean="0"/>
              <a:t>2021-05-31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C3A97-72F8-49E6-B390-DFE3328FD8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876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-1" y="461665"/>
            <a:ext cx="4484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u="sng" dirty="0">
                <a:solidFill>
                  <a:srgbClr val="FF0000"/>
                </a:solidFill>
              </a:rPr>
              <a:t>Mining Chocolate Chips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19811" y="0"/>
            <a:ext cx="298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u="sng" dirty="0">
                <a:solidFill>
                  <a:srgbClr val="0070C0"/>
                </a:solidFill>
              </a:rPr>
              <a:t>Lab #1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1052736"/>
            <a:ext cx="298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u="sng" dirty="0">
                <a:solidFill>
                  <a:srgbClr val="0070C0"/>
                </a:solidFill>
              </a:rPr>
              <a:t>Question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7236" y="1514401"/>
            <a:ext cx="917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Are some ways of mining ore more effective than others?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283" y="1978795"/>
            <a:ext cx="298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u="sng" dirty="0">
                <a:solidFill>
                  <a:srgbClr val="0070C0"/>
                </a:solidFill>
              </a:rPr>
              <a:t>Hypothesis (1 mark)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7236" y="3708840"/>
            <a:ext cx="42191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chemeClr val="bg1"/>
                </a:solidFill>
              </a:rPr>
              <a:t>4 chocolate chip cookies</a:t>
            </a:r>
          </a:p>
          <a:p>
            <a:r>
              <a:rPr lang="en-CA" sz="2400" dirty="0">
                <a:solidFill>
                  <a:schemeClr val="bg1"/>
                </a:solidFill>
              </a:rPr>
              <a:t>(2 each 2 different brands)</a:t>
            </a:r>
          </a:p>
          <a:p>
            <a:r>
              <a:rPr lang="en-CA" sz="2400" dirty="0">
                <a:solidFill>
                  <a:schemeClr val="bg1"/>
                </a:solidFill>
              </a:rPr>
              <a:t>toothpicks</a:t>
            </a:r>
          </a:p>
          <a:p>
            <a:r>
              <a:rPr lang="en-CA" sz="2400" dirty="0">
                <a:solidFill>
                  <a:schemeClr val="bg1"/>
                </a:solidFill>
              </a:rPr>
              <a:t>spoon</a:t>
            </a:r>
          </a:p>
          <a:p>
            <a:r>
              <a:rPr lang="en-CA" sz="2400" dirty="0">
                <a:solidFill>
                  <a:schemeClr val="bg1"/>
                </a:solidFill>
              </a:rPr>
              <a:t>ruler</a:t>
            </a:r>
          </a:p>
          <a:p>
            <a:endParaRPr lang="en-C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283" y="2454911"/>
            <a:ext cx="917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/>
              <a:t>Each kind of ore (cookie) will yield a different amount of valuable mineral (chocolate).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9811" y="3258330"/>
            <a:ext cx="298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u="sng" dirty="0">
                <a:solidFill>
                  <a:srgbClr val="0070C0"/>
                </a:solidFill>
              </a:rPr>
              <a:t>Materials (1 mark)</a:t>
            </a:r>
          </a:p>
        </p:txBody>
      </p:sp>
    </p:spTree>
    <p:extLst>
      <p:ext uri="{BB962C8B-B14F-4D97-AF65-F5344CB8AC3E}">
        <p14:creationId xmlns:p14="http://schemas.microsoft.com/office/powerpoint/2010/main" val="213176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98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u="sng" dirty="0">
                <a:solidFill>
                  <a:srgbClr val="0070C0"/>
                </a:solidFill>
              </a:rPr>
              <a:t>Results (8 marks)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065743"/>
              </p:ext>
            </p:extLst>
          </p:nvPr>
        </p:nvGraphicFramePr>
        <p:xfrm>
          <a:off x="5206" y="620688"/>
          <a:ext cx="9003253" cy="6173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 gridSpan="5">
                  <a:txBody>
                    <a:bodyPr/>
                    <a:lstStyle/>
                    <a:p>
                      <a:pPr algn="ctr"/>
                      <a:r>
                        <a:rPr lang="en-CA" b="1" u="sng" dirty="0"/>
                        <a:t>OBSERVATION TABLE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b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b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b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CA" b="1" u="sng" dirty="0"/>
                        <a:t>Cookie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u="sng" dirty="0"/>
                        <a:t>Number of  </a:t>
                      </a:r>
                    </a:p>
                    <a:p>
                      <a:r>
                        <a:rPr lang="en-CA" b="1" u="sng" dirty="0"/>
                        <a:t>Chocolate Chips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u="sng" dirty="0"/>
                        <a:t>Chocolate</a:t>
                      </a:r>
                      <a:r>
                        <a:rPr lang="en-CA" b="1" u="sng" baseline="0" dirty="0"/>
                        <a:t> Chip Surface </a:t>
                      </a:r>
                    </a:p>
                    <a:p>
                      <a:r>
                        <a:rPr lang="en-CA" b="1" u="sng" baseline="0" dirty="0"/>
                        <a:t>Area (number x 0.80)</a:t>
                      </a:r>
                      <a:endParaRPr lang="en-CA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u="sng" dirty="0"/>
                        <a:t>Cookie Surface Area (</a:t>
                      </a:r>
                      <a:r>
                        <a:rPr lang="el-GR" b="1" u="sng" dirty="0"/>
                        <a:t>π</a:t>
                      </a:r>
                      <a:r>
                        <a:rPr lang="en-CA" b="1" u="sng" dirty="0"/>
                        <a:t> x r</a:t>
                      </a:r>
                      <a:r>
                        <a:rPr lang="en-CA" b="1" u="sng" baseline="30000" dirty="0"/>
                        <a:t>2)</a:t>
                      </a:r>
                      <a:endParaRPr lang="en-CA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u="sng" dirty="0"/>
                        <a:t>Ore</a:t>
                      </a:r>
                      <a:r>
                        <a:rPr lang="en-CA" b="1" u="sng" baseline="0" dirty="0"/>
                        <a:t> Percentage (CCSA ÷ CSA x 100)</a:t>
                      </a:r>
                      <a:endParaRPr lang="en-CA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283">
                <a:tc>
                  <a:txBody>
                    <a:bodyPr/>
                    <a:lstStyle/>
                    <a:p>
                      <a:r>
                        <a:rPr lang="en-CA" dirty="0"/>
                        <a:t>#1a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283">
                <a:tc>
                  <a:txBody>
                    <a:bodyPr/>
                    <a:lstStyle/>
                    <a:p>
                      <a:r>
                        <a:rPr lang="en-CA" dirty="0"/>
                        <a:t>#1b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en-CA" dirty="0"/>
                        <a:t>#2a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en-CA" dirty="0"/>
                        <a:t>#2b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en-CA" dirty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29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98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u="sng" dirty="0">
                <a:solidFill>
                  <a:srgbClr val="0070C0"/>
                </a:solidFill>
              </a:rPr>
              <a:t>Procedure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1238" y="461665"/>
            <a:ext cx="917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Chocolate chip cookies will be used as a model of ore to explore the costs and benefits of mining.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41673" y="1903684"/>
            <a:ext cx="917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2) </a:t>
            </a:r>
            <a:r>
              <a:rPr lang="en-CA" sz="2400" b="1" dirty="0"/>
              <a:t>Cookie 1a:</a:t>
            </a:r>
            <a:r>
              <a:rPr lang="en-CA" sz="2400" dirty="0"/>
              <a:t> Use your toothpicks to pick the chocolate chips from both the top and bottom surfaces of one of the cookies. </a:t>
            </a:r>
            <a:r>
              <a:rPr lang="en-CA" sz="2400" b="1" dirty="0"/>
              <a:t>Do not break the cookie into pieces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0674" y="1343605"/>
            <a:ext cx="917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1) Fill in </a:t>
            </a:r>
            <a:r>
              <a:rPr lang="en-CA" sz="2400" b="1" dirty="0"/>
              <a:t>Cookie Surface Area </a:t>
            </a:r>
            <a:r>
              <a:rPr lang="en-CA" sz="2400" dirty="0"/>
              <a:t>column on table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5665" y="5373216"/>
            <a:ext cx="917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5) </a:t>
            </a:r>
            <a:r>
              <a:rPr lang="en-CA" sz="2400" b="1" dirty="0"/>
              <a:t>Answer question 1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1238" y="3104013"/>
            <a:ext cx="917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3) Separate the cookie and chocolate chips into 2 piles. Or if you’re not done mining, do your best to count the number of chocolate chips (procedure 4).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5665" y="4304342"/>
            <a:ext cx="917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4) Count the number of chocolate chips and fill in the </a:t>
            </a:r>
            <a:r>
              <a:rPr lang="en-CA" sz="2400" b="1" dirty="0"/>
              <a:t>Number of Chocolate Chips  (#1a)</a:t>
            </a:r>
            <a:r>
              <a:rPr lang="en-CA" sz="2400" dirty="0"/>
              <a:t> section of the </a:t>
            </a:r>
            <a:r>
              <a:rPr lang="en-CA" sz="2400" b="1" dirty="0"/>
              <a:t>Observation Table</a:t>
            </a:r>
            <a:r>
              <a:rPr lang="en-CA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114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940" y="0"/>
            <a:ext cx="917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6) </a:t>
            </a:r>
            <a:r>
              <a:rPr lang="en-CA" sz="2400" b="1" dirty="0"/>
              <a:t>Cookie 1b: </a:t>
            </a:r>
            <a:r>
              <a:rPr lang="en-CA" sz="2400" dirty="0"/>
              <a:t>Use your fingers to break the cookie into smaller pieces.  Try not to break the cookie across a chocolate chip.</a:t>
            </a:r>
            <a:endParaRPr lang="en-C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-31238" y="1772816"/>
            <a:ext cx="917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8) Separate the cookie and chocolate chips into 2 piles.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1946" y="830997"/>
            <a:ext cx="917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7) Use your toothpicks to pick the chocolate chips from the cookie pieces.</a:t>
            </a:r>
            <a:endParaRPr lang="en-CA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420888"/>
            <a:ext cx="917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9) Count the number of chocolate chips and fill in the </a:t>
            </a:r>
            <a:r>
              <a:rPr lang="en-CA" sz="2400" b="1" dirty="0"/>
              <a:t>Number of Chocolate Chips  (#1b)</a:t>
            </a:r>
            <a:r>
              <a:rPr lang="en-CA" sz="2400" dirty="0"/>
              <a:t> section of the Observation Table.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49561" y="3412227"/>
            <a:ext cx="917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10) Repeat steps 1-8 for the second type of cookie.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49561" y="4032127"/>
            <a:ext cx="917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11) Complete the table and finish the questions.</a:t>
            </a:r>
          </a:p>
        </p:txBody>
      </p:sp>
    </p:spTree>
    <p:extLst>
      <p:ext uri="{BB962C8B-B14F-4D97-AF65-F5344CB8AC3E}">
        <p14:creationId xmlns:p14="http://schemas.microsoft.com/office/powerpoint/2010/main" val="345492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0188" y="400984"/>
            <a:ext cx="917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Q1) </a:t>
            </a:r>
            <a:r>
              <a:rPr lang="en-CA" sz="2400" dirty="0"/>
              <a:t>From which surface (top or bottom) is it easier to remove the chocolate chips? Why? (2 marks)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31238" y="2402886"/>
            <a:ext cx="917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Q2) </a:t>
            </a:r>
            <a:r>
              <a:rPr lang="en-CA" sz="2400" dirty="0"/>
              <a:t>Based on your observations was your hypothesis correct?  Explain with details. (1 mark)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8272" y="0"/>
            <a:ext cx="917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u="sng" dirty="0"/>
              <a:t>Conclusion Questions</a:t>
            </a:r>
            <a:endParaRPr lang="en-CA" sz="2400" u="sng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E7DEAD0-A6E9-4E44-832C-936963883B9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-10264" y="4404788"/>
            <a:ext cx="82296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CA" sz="2400" b="1" dirty="0"/>
              <a:t>Q3) </a:t>
            </a:r>
            <a:r>
              <a:rPr lang="en-CA" sz="2400" dirty="0"/>
              <a:t>Why were </a:t>
            </a:r>
            <a:r>
              <a:rPr lang="en-CA" sz="2400" b="1" dirty="0"/>
              <a:t>two cookies </a:t>
            </a:r>
            <a:r>
              <a:rPr lang="en-CA" sz="2400" dirty="0"/>
              <a:t>of each brand “mined” for chocolate chips instead of just one cookie?  (1 mark)</a:t>
            </a:r>
          </a:p>
          <a:p>
            <a:endParaRPr lang="en-CA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11886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02EA417-B7F6-42E7-93D4-16B207FF8314}"/>
              </a:ext>
            </a:extLst>
          </p:cNvPr>
          <p:cNvSpPr txBox="1"/>
          <p:nvPr/>
        </p:nvSpPr>
        <p:spPr>
          <a:xfrm>
            <a:off x="0" y="620688"/>
            <a:ext cx="8719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Q4) </a:t>
            </a:r>
            <a:r>
              <a:rPr lang="en-CA" sz="2400" dirty="0"/>
              <a:t>Was the investigation a </a:t>
            </a:r>
            <a:r>
              <a:rPr lang="en-CA" sz="2400" b="1" dirty="0"/>
              <a:t>fair test </a:t>
            </a:r>
            <a:r>
              <a:rPr lang="en-CA" sz="2400" dirty="0"/>
              <a:t>of two brands of cookies? Explain with details to support your opinion. (2 marks)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8D193E-1D07-4789-A539-17939FC584BF}"/>
              </a:ext>
            </a:extLst>
          </p:cNvPr>
          <p:cNvSpPr txBox="1"/>
          <p:nvPr/>
        </p:nvSpPr>
        <p:spPr>
          <a:xfrm>
            <a:off x="0" y="3356992"/>
            <a:ext cx="82296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Q5) </a:t>
            </a:r>
            <a:r>
              <a:rPr lang="en-CA" sz="2400" dirty="0"/>
              <a:t>Describe one change to the procedure that would make your results more </a:t>
            </a:r>
            <a:r>
              <a:rPr lang="en-CA" sz="2400" b="1" dirty="0"/>
              <a:t>reliable</a:t>
            </a:r>
            <a:r>
              <a:rPr lang="en-CA" sz="2400" dirty="0"/>
              <a:t>? Explain how this change would make a difference. (2 marks)</a:t>
            </a:r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r>
              <a:rPr lang="en-CA" sz="2400" dirty="0"/>
              <a:t>Q6) a) List one advantage and one disadvantage of mining using each method used in this lab (1 and 2)?  </a:t>
            </a:r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r>
              <a:rPr lang="en-CA" sz="2400" dirty="0"/>
              <a:t>b)Choose </a:t>
            </a:r>
            <a:r>
              <a:rPr lang="en-CA" sz="2400" b="1" dirty="0"/>
              <a:t>one</a:t>
            </a:r>
            <a:r>
              <a:rPr lang="en-CA" sz="2400" dirty="0"/>
              <a:t> method and the overall best choice, and explain your opinion in a persuasive paragraph in the space below:</a:t>
            </a:r>
          </a:p>
        </p:txBody>
      </p:sp>
    </p:spTree>
    <p:extLst>
      <p:ext uri="{BB962C8B-B14F-4D97-AF65-F5344CB8AC3E}">
        <p14:creationId xmlns:p14="http://schemas.microsoft.com/office/powerpoint/2010/main" val="421341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6D82142-F4E6-4A66-9241-736AAA5836AE}"/>
              </a:ext>
            </a:extLst>
          </p:cNvPr>
          <p:cNvSpPr/>
          <p:nvPr/>
        </p:nvSpPr>
        <p:spPr>
          <a:xfrm>
            <a:off x="179512" y="260648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/>
              <a:t>Q6) a) </a:t>
            </a:r>
            <a:r>
              <a:rPr lang="en-CA" sz="2400" dirty="0"/>
              <a:t>List some </a:t>
            </a:r>
            <a:r>
              <a:rPr lang="en-CA" sz="2400" b="1" dirty="0"/>
              <a:t>advantages and disadvantages </a:t>
            </a:r>
            <a:r>
              <a:rPr lang="en-CA" sz="2400" dirty="0"/>
              <a:t>of </a:t>
            </a:r>
            <a:r>
              <a:rPr lang="en-CA" sz="2400" b="1" dirty="0"/>
              <a:t>mining ore from the Earth’s crust</a:t>
            </a:r>
            <a:r>
              <a:rPr lang="en-CA" sz="2400" dirty="0"/>
              <a:t> using each method from this lab (1 and 2)?(2</a:t>
            </a:r>
            <a:r>
              <a:rPr lang="en-CA" sz="1200" dirty="0"/>
              <a:t> </a:t>
            </a:r>
            <a:r>
              <a:rPr lang="en-CA" sz="2400" dirty="0"/>
              <a:t>marks)</a:t>
            </a:r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endParaRPr lang="en-CA" sz="2400" b="1" dirty="0"/>
          </a:p>
          <a:p>
            <a:r>
              <a:rPr lang="en-CA" sz="2400" b="1" dirty="0"/>
              <a:t>b)</a:t>
            </a:r>
            <a:r>
              <a:rPr lang="en-CA" sz="2400" dirty="0"/>
              <a:t>Choose </a:t>
            </a:r>
            <a:r>
              <a:rPr lang="en-CA" sz="2400" b="1" dirty="0"/>
              <a:t>one</a:t>
            </a:r>
            <a:r>
              <a:rPr lang="en-CA" sz="2400" dirty="0"/>
              <a:t> method you believe to be the </a:t>
            </a:r>
            <a:r>
              <a:rPr lang="en-CA" sz="2400" u="sng" dirty="0"/>
              <a:t>overall best choice</a:t>
            </a:r>
            <a:r>
              <a:rPr lang="en-CA" sz="2400" dirty="0"/>
              <a:t>, and </a:t>
            </a:r>
            <a:r>
              <a:rPr lang="en-CA" sz="2400" b="1" dirty="0"/>
              <a:t>explain your opinion in a persuasive paragraph. </a:t>
            </a:r>
            <a:r>
              <a:rPr lang="en-CA" sz="2400" dirty="0"/>
              <a:t>(3 marks)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8A573F8-F957-4A6E-945B-E8E7964063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443028"/>
              </p:ext>
            </p:extLst>
          </p:nvPr>
        </p:nvGraphicFramePr>
        <p:xfrm>
          <a:off x="251520" y="1196752"/>
          <a:ext cx="8712969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958060402"/>
                    </a:ext>
                  </a:extLst>
                </a:gridCol>
                <a:gridCol w="4152462">
                  <a:extLst>
                    <a:ext uri="{9D8B030D-6E8A-4147-A177-3AD203B41FA5}">
                      <a16:colId xmlns:a16="http://schemas.microsoft.com/office/drawing/2014/main" val="2137237105"/>
                    </a:ext>
                  </a:extLst>
                </a:gridCol>
                <a:gridCol w="2904323">
                  <a:extLst>
                    <a:ext uri="{9D8B030D-6E8A-4147-A177-3AD203B41FA5}">
                      <a16:colId xmlns:a16="http://schemas.microsoft.com/office/drawing/2014/main" val="611667204"/>
                    </a:ext>
                  </a:extLst>
                </a:gridCol>
              </a:tblGrid>
              <a:tr h="720086">
                <a:tc>
                  <a:txBody>
                    <a:bodyPr/>
                    <a:lstStyle/>
                    <a:p>
                      <a:r>
                        <a:rPr lang="en-CA" dirty="0"/>
                        <a:t>Mining method described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Advantages (Pros)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Disadvantages (Cons)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862352"/>
                  </a:ext>
                </a:extLst>
              </a:tr>
              <a:tr h="648069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849805"/>
                  </a:ext>
                </a:extLst>
              </a:tr>
              <a:tr h="648069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012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312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578</Words>
  <Application>Microsoft Office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Interlake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Olson</dc:creator>
  <cp:lastModifiedBy>Shannon Comte</cp:lastModifiedBy>
  <cp:revision>78</cp:revision>
  <dcterms:created xsi:type="dcterms:W3CDTF">2014-09-26T15:43:02Z</dcterms:created>
  <dcterms:modified xsi:type="dcterms:W3CDTF">2021-05-31T16:51:37Z</dcterms:modified>
</cp:coreProperties>
</file>