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9296400" cy="7010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sng">
                <a:solidFill>
                  <a:srgbClr val="1F487C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sng">
                <a:solidFill>
                  <a:srgbClr val="1F487C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sng">
                <a:solidFill>
                  <a:srgbClr val="1F487C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sng">
                <a:solidFill>
                  <a:srgbClr val="1F487C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458200" y="0"/>
            <a:ext cx="685800" cy="6858000"/>
          </a:xfrm>
          <a:custGeom>
            <a:avLst/>
            <a:gdLst/>
            <a:ahLst/>
            <a:cxnLst/>
            <a:rect l="l" t="t" r="r" b="b"/>
            <a:pathLst>
              <a:path w="685800" h="6858000">
                <a:moveTo>
                  <a:pt x="685800" y="6172200"/>
                </a:moveTo>
                <a:lnTo>
                  <a:pt x="0" y="6172200"/>
                </a:lnTo>
                <a:lnTo>
                  <a:pt x="0" y="6858000"/>
                </a:lnTo>
                <a:lnTo>
                  <a:pt x="685800" y="6858000"/>
                </a:lnTo>
                <a:lnTo>
                  <a:pt x="685800" y="6172200"/>
                </a:lnTo>
                <a:close/>
              </a:path>
              <a:path w="685800" h="6858000">
                <a:moveTo>
                  <a:pt x="685800" y="0"/>
                </a:moveTo>
                <a:lnTo>
                  <a:pt x="0" y="0"/>
                </a:lnTo>
                <a:lnTo>
                  <a:pt x="0" y="5486400"/>
                </a:lnTo>
                <a:lnTo>
                  <a:pt x="685800" y="5486400"/>
                </a:lnTo>
                <a:lnTo>
                  <a:pt x="685800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lnTo>
                  <a:pt x="6858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0200" y="317119"/>
            <a:ext cx="639699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sng">
                <a:solidFill>
                  <a:srgbClr val="1F487C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054" y="1406397"/>
            <a:ext cx="8387080" cy="469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a/url?sa=i&amp;rct=j&amp;q&amp;esrc=s&amp;frm=1&amp;source=images&amp;cd&amp;cad=rja&amp;docid=qtA_FfW76ZeI6M&amp;tbnid=gWN8wrGhxziKOM%3A&amp;ved=0CAUQjRw&amp;url=http%3A//ed101.bu.edu/StudentDoc/Archives/ED101fa08/nirar/water%20cycle.html&amp;ei=yps8UtHLK4L3igKiuYAo&amp;bvm=bv.52434380%2Cd.cGE&amp;psig=AFQjCNFu_FXUpzTSN9wx6ofcU4AgjLTvMQ&amp;ust=137979011330350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google.ca/url?sa=i&amp;rct=j&amp;q&amp;esrc=s&amp;frm=1&amp;source=images&amp;cd&amp;cad=rja&amp;docid=-8lWYVycQaaxkM&amp;tbnid=WE0-mIMgG4z_eM%3A&amp;ved=0CAUQjRw&amp;url=http%3A//wps.prenhall.com/wps/media/objects/3311/3391416/blb1108.html&amp;ei=5pw8UvbZC4XAigL174CIDw&amp;bvm=bv.52434380%2Cd.cGE&amp;psig=AFQjCNGSAjfQd3wjSVGpY8GPMpzedYcXlQ&amp;ust=137979041216890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http://www.google.ca/url?sa=i&amp;rct=j&amp;q&amp;esrc=s&amp;frm=1&amp;source=images&amp;cd&amp;cad=rja&amp;docid=pNsrQAv1xQBAbM&amp;tbnid=ZZ3jZrsdFP0oGM%3A&amp;ved=0CAUQjRw&amp;url=http%3A//bouman.chem.georgetown.edu/S02/lect30/lect30.htm&amp;ei=WZ08UpnSMMKciQKt5oGADQ&amp;bvm=bv.52434380%2Cd.cGE&amp;psig=AFQjCNEwmOPvssdsrE50Ld3sHvsxq_X0kg&amp;ust=137979052478590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google.ca/url?sa=i&amp;rct=j&amp;q&amp;esrc=s&amp;frm=1&amp;source=images&amp;cd&amp;docid=QXVXIZSQGraZcM&amp;tbnid=nPptBvC2BF0EFM%3A&amp;ved=0CAUQjRw&amp;url=http%3A//www.reddit.com/r/pics/comments/14u7df/soap_bubble_shows_crystal_pattern_after_freezing/&amp;ei=VBxDUpe7EsjmigL_9YHYDQ&amp;bvm=bv.53077864%2Cbs.1%2Cd.cGE&amp;psig=AFQjCNG-W2hwpmxp9WpkoC7GGWiALmckZA&amp;ust=138021620789976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google.ca/url?sa=i&amp;rct=j&amp;q&amp;esrc=s&amp;frm=1&amp;source=images&amp;cd&amp;cad=rja&amp;docid=x8mKdrvaz6A4xM&amp;tbnid=YNfv_bwU32LtXM%3A&amp;ved=0CAUQjRw&amp;url=http%3A//www.bbc.co.uk/schools/gcsebitesize/science/add_aqa/bonding/structure_propertiesrev5.shtml&amp;ei=Hh1DUoOlAdCzigKA-oGQAw&amp;bvm=bv.53217764%2Cd.cGE&amp;psig=AFQjCNGnA6k-wkmVQIhwVL9PN3zG3f9s9Q&amp;ust=138021637296286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www.google.ca/url?sa=i&amp;rct=j&amp;q&amp;esrc=s&amp;frm=1&amp;source=images&amp;cd&amp;cad=rja&amp;docid=GV9fYaAbnKh7jM&amp;tbnid=S6UiLcFjU-L6CM%3A&amp;ved=0CAUQjRw&amp;url=http%3A//www.steelguru.com/article/details/MjU%3D/Solid_State_Structure.html&amp;ei=_h1DUrLTOqSGjAL254FA&amp;bvm=bv.53217764%2Cd.cGE&amp;psig=AFQjCNGs0eSBRSNUdIvt6xN9xDRNlwx93Q&amp;ust=138021660263235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2207" y="362839"/>
            <a:ext cx="5529580" cy="20377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9390" marR="5080" indent="-1457325">
              <a:lnSpc>
                <a:spcPct val="100000"/>
              </a:lnSpc>
              <a:spcBef>
                <a:spcPts val="100"/>
              </a:spcBef>
            </a:pPr>
            <a:r>
              <a:rPr sz="6600" b="0" u="none" spc="-30" dirty="0">
                <a:latin typeface="Cambria"/>
                <a:cs typeface="Cambria"/>
              </a:rPr>
              <a:t>KMT</a:t>
            </a:r>
            <a:r>
              <a:rPr sz="6600" b="0" u="none" spc="-320" dirty="0">
                <a:latin typeface="Cambria"/>
                <a:cs typeface="Cambria"/>
              </a:rPr>
              <a:t> </a:t>
            </a:r>
            <a:r>
              <a:rPr sz="6600" b="0" u="none" dirty="0">
                <a:latin typeface="Cambria"/>
                <a:cs typeface="Cambria"/>
              </a:rPr>
              <a:t>of</a:t>
            </a:r>
            <a:r>
              <a:rPr sz="6600" b="0" u="none" spc="-275" dirty="0">
                <a:latin typeface="Cambria"/>
                <a:cs typeface="Cambria"/>
              </a:rPr>
              <a:t> </a:t>
            </a:r>
            <a:r>
              <a:rPr sz="6600" b="0" u="none" spc="-80" dirty="0">
                <a:latin typeface="Cambria"/>
                <a:cs typeface="Cambria"/>
              </a:rPr>
              <a:t>Solids</a:t>
            </a:r>
            <a:r>
              <a:rPr sz="6600" b="0" u="none" spc="-280" dirty="0">
                <a:latin typeface="Cambria"/>
                <a:cs typeface="Cambria"/>
              </a:rPr>
              <a:t> </a:t>
            </a:r>
            <a:r>
              <a:rPr sz="6600" b="0" u="none" spc="-50" dirty="0">
                <a:latin typeface="Cambria"/>
                <a:cs typeface="Cambria"/>
              </a:rPr>
              <a:t>&amp; </a:t>
            </a:r>
            <a:r>
              <a:rPr sz="6600" b="0" u="none" spc="-10" dirty="0">
                <a:latin typeface="Cambria"/>
                <a:cs typeface="Cambria"/>
              </a:rPr>
              <a:t>Liquids</a:t>
            </a:r>
            <a:endParaRPr sz="66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437" y="5186476"/>
            <a:ext cx="6875145" cy="75755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Outcome:</a:t>
            </a:r>
            <a:endParaRPr sz="20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Explain</a:t>
            </a:r>
            <a:r>
              <a:rPr sz="2000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000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properties of</a:t>
            </a:r>
            <a:r>
              <a:rPr sz="20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liquids</a:t>
            </a:r>
            <a:r>
              <a:rPr sz="20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solids</a:t>
            </a:r>
            <a:r>
              <a:rPr sz="20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using</a:t>
            </a:r>
            <a:r>
              <a:rPr sz="20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KMT.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67711" y="2421635"/>
            <a:ext cx="3810000" cy="28666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Properties</a:t>
            </a:r>
            <a:r>
              <a:rPr spc="-204" dirty="0"/>
              <a:t> </a:t>
            </a:r>
            <a:r>
              <a:rPr spc="-55" dirty="0"/>
              <a:t>of</a:t>
            </a:r>
            <a:r>
              <a:rPr spc="-165" dirty="0"/>
              <a:t> </a:t>
            </a:r>
            <a:r>
              <a:rPr spc="-85" dirty="0"/>
              <a:t>Liquids: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029" y="1080490"/>
            <a:ext cx="7952740" cy="526986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0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Liquids:</a:t>
            </a:r>
            <a:endParaRPr sz="2000">
              <a:latin typeface="Calibri"/>
              <a:cs typeface="Calibri"/>
            </a:endParaRPr>
          </a:p>
          <a:p>
            <a:pPr marL="766445" indent="-456565">
              <a:lnSpc>
                <a:spcPct val="100000"/>
              </a:lnSpc>
              <a:spcBef>
                <a:spcPts val="245"/>
              </a:spcBef>
              <a:buClr>
                <a:srgbClr val="C0504D"/>
              </a:buClr>
              <a:buAutoNum type="arabicPeriod"/>
              <a:tabLst>
                <a:tab pos="766445" algn="l"/>
                <a:tab pos="767080" algn="l"/>
              </a:tabLst>
            </a:pPr>
            <a:r>
              <a:rPr sz="2000" b="1" i="1" dirty="0">
                <a:latin typeface="Calibri"/>
                <a:cs typeface="Calibri"/>
              </a:rPr>
              <a:t>Particles</a:t>
            </a:r>
            <a:r>
              <a:rPr sz="2000" b="1" i="1" spc="-5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are</a:t>
            </a:r>
            <a:r>
              <a:rPr sz="2000" b="1" i="1" spc="-3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closer</a:t>
            </a:r>
            <a:r>
              <a:rPr sz="2000" b="1" i="1" spc="-3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together</a:t>
            </a:r>
            <a:r>
              <a:rPr sz="2000" b="1" i="1" spc="-4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than</a:t>
            </a:r>
            <a:r>
              <a:rPr sz="2000" b="1" i="1" spc="-5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in</a:t>
            </a:r>
            <a:r>
              <a:rPr sz="2000" b="1" i="1" spc="-2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gases.</a:t>
            </a:r>
            <a:endParaRPr sz="2000">
              <a:latin typeface="Calibri"/>
              <a:cs typeface="Calibri"/>
            </a:endParaRPr>
          </a:p>
          <a:p>
            <a:pPr marL="766445" marR="679450" indent="-456565">
              <a:lnSpc>
                <a:spcPts val="2160"/>
              </a:lnSpc>
              <a:spcBef>
                <a:spcPts val="509"/>
              </a:spcBef>
              <a:buClr>
                <a:srgbClr val="C0504D"/>
              </a:buClr>
              <a:buAutoNum type="arabicPeriod"/>
              <a:tabLst>
                <a:tab pos="766445" algn="l"/>
                <a:tab pos="767080" algn="l"/>
              </a:tabLst>
            </a:pPr>
            <a:r>
              <a:rPr sz="2000" b="1" i="1" dirty="0">
                <a:latin typeface="Calibri"/>
                <a:cs typeface="Calibri"/>
              </a:rPr>
              <a:t>Particles</a:t>
            </a:r>
            <a:r>
              <a:rPr sz="2000" b="1" i="1" spc="-5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are</a:t>
            </a:r>
            <a:r>
              <a:rPr sz="2000" b="1" i="1" spc="-3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in</a:t>
            </a:r>
            <a:r>
              <a:rPr sz="2000" b="1" i="1" spc="-20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constant,</a:t>
            </a:r>
            <a:r>
              <a:rPr sz="2000" b="1" i="1" spc="-6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random</a:t>
            </a:r>
            <a:r>
              <a:rPr sz="2000" b="1" i="1" spc="-4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motion,</a:t>
            </a:r>
            <a:r>
              <a:rPr sz="2000" b="1" i="1" spc="-5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but</a:t>
            </a:r>
            <a:r>
              <a:rPr sz="2000" b="1" i="1" spc="-4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only</a:t>
            </a:r>
            <a:r>
              <a:rPr sz="2000" b="1" i="1" spc="-3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move</a:t>
            </a:r>
            <a:r>
              <a:rPr sz="2000" b="1" i="1" spc="-20" dirty="0">
                <a:latin typeface="Calibri"/>
                <a:cs typeface="Calibri"/>
              </a:rPr>
              <a:t> short </a:t>
            </a:r>
            <a:r>
              <a:rPr sz="2000" b="1" i="1" spc="-10" dirty="0">
                <a:latin typeface="Calibri"/>
                <a:cs typeface="Calibri"/>
              </a:rPr>
              <a:t>distances</a:t>
            </a:r>
            <a:r>
              <a:rPr sz="2000" b="1" i="1" spc="-5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before</a:t>
            </a:r>
            <a:r>
              <a:rPr sz="2000" b="1" i="1" spc="-10" dirty="0">
                <a:latin typeface="Calibri"/>
                <a:cs typeface="Calibri"/>
              </a:rPr>
              <a:t> colliding</a:t>
            </a:r>
            <a:r>
              <a:rPr sz="2000" b="1" i="1" spc="-5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(closer</a:t>
            </a:r>
            <a:r>
              <a:rPr sz="2000" b="1" i="1" spc="-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together)</a:t>
            </a:r>
            <a:endParaRPr sz="2000">
              <a:latin typeface="Calibri"/>
              <a:cs typeface="Calibri"/>
            </a:endParaRPr>
          </a:p>
          <a:p>
            <a:pPr marL="766445" indent="-456565">
              <a:lnSpc>
                <a:spcPct val="100000"/>
              </a:lnSpc>
              <a:spcBef>
                <a:spcPts val="210"/>
              </a:spcBef>
              <a:buClr>
                <a:srgbClr val="C0504D"/>
              </a:buClr>
              <a:buAutoNum type="arabicPeriod"/>
              <a:tabLst>
                <a:tab pos="766445" algn="l"/>
                <a:tab pos="767080" algn="l"/>
              </a:tabLst>
            </a:pPr>
            <a:r>
              <a:rPr sz="2000" b="1" i="1" dirty="0">
                <a:latin typeface="Calibri"/>
                <a:cs typeface="Calibri"/>
              </a:rPr>
              <a:t>Liquids</a:t>
            </a:r>
            <a:r>
              <a:rPr sz="2000" b="1" i="1" spc="-6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do</a:t>
            </a:r>
            <a:r>
              <a:rPr sz="2000" b="1" i="1" spc="-4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not</a:t>
            </a:r>
            <a:r>
              <a:rPr sz="2000" b="1" i="1" spc="-4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occupy</a:t>
            </a:r>
            <a:r>
              <a:rPr sz="2000" b="1" i="1" spc="-5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the</a:t>
            </a:r>
            <a:r>
              <a:rPr sz="2000" b="1" i="1" spc="-3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entire</a:t>
            </a:r>
            <a:r>
              <a:rPr sz="2000" b="1" i="1" spc="-20" dirty="0">
                <a:latin typeface="Calibri"/>
                <a:cs typeface="Calibri"/>
              </a:rPr>
              <a:t> container,</a:t>
            </a:r>
            <a:r>
              <a:rPr sz="2000" b="1" i="1" spc="-6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but</a:t>
            </a:r>
            <a:r>
              <a:rPr sz="2000" b="1" i="1" spc="-4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will</a:t>
            </a:r>
            <a:r>
              <a:rPr sz="2000" b="1" i="1" spc="-3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take</a:t>
            </a:r>
            <a:r>
              <a:rPr sz="2000" b="1" i="1" spc="-3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on</a:t>
            </a:r>
            <a:r>
              <a:rPr sz="2000" b="1" i="1" spc="-3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its</a:t>
            </a:r>
            <a:r>
              <a:rPr sz="2000" b="1" i="1" spc="-3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shape.</a:t>
            </a:r>
            <a:endParaRPr sz="2000">
              <a:latin typeface="Calibri"/>
              <a:cs typeface="Calibri"/>
            </a:endParaRPr>
          </a:p>
          <a:p>
            <a:pPr marL="766445" indent="-456565">
              <a:lnSpc>
                <a:spcPct val="100000"/>
              </a:lnSpc>
              <a:spcBef>
                <a:spcPts val="240"/>
              </a:spcBef>
              <a:buClr>
                <a:srgbClr val="C0504D"/>
              </a:buClr>
              <a:buAutoNum type="arabicPeriod"/>
              <a:tabLst>
                <a:tab pos="766445" algn="l"/>
                <a:tab pos="767080" algn="l"/>
              </a:tabLst>
            </a:pPr>
            <a:r>
              <a:rPr sz="2000" b="1" i="1" dirty="0">
                <a:latin typeface="Calibri"/>
                <a:cs typeface="Calibri"/>
              </a:rPr>
              <a:t>Diffusion</a:t>
            </a:r>
            <a:r>
              <a:rPr sz="2000" b="1" i="1" spc="-2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is</a:t>
            </a:r>
            <a:r>
              <a:rPr sz="2000" b="1" i="1" spc="-3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slower</a:t>
            </a:r>
            <a:r>
              <a:rPr sz="2000" b="1" i="1" spc="-3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than</a:t>
            </a:r>
            <a:r>
              <a:rPr sz="2000" b="1" i="1" spc="-3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in</a:t>
            </a:r>
            <a:r>
              <a:rPr sz="2000" b="1" i="1" spc="-4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gases</a:t>
            </a:r>
            <a:r>
              <a:rPr sz="2000" b="1" i="1" spc="-3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(particles</a:t>
            </a:r>
            <a:r>
              <a:rPr sz="2000" b="1" i="1" spc="-5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move</a:t>
            </a:r>
            <a:r>
              <a:rPr sz="2000" b="1" i="1" spc="-10" dirty="0">
                <a:latin typeface="Calibri"/>
                <a:cs typeface="Calibri"/>
              </a:rPr>
              <a:t> slower)</a:t>
            </a:r>
            <a:endParaRPr sz="2000">
              <a:latin typeface="Calibri"/>
              <a:cs typeface="Calibri"/>
            </a:endParaRPr>
          </a:p>
          <a:p>
            <a:pPr marL="766445" indent="-456565">
              <a:lnSpc>
                <a:spcPct val="100000"/>
              </a:lnSpc>
              <a:spcBef>
                <a:spcPts val="240"/>
              </a:spcBef>
              <a:buClr>
                <a:srgbClr val="C0504D"/>
              </a:buClr>
              <a:buAutoNum type="arabicPeriod"/>
              <a:tabLst>
                <a:tab pos="766445" algn="l"/>
                <a:tab pos="767080" algn="l"/>
              </a:tabLst>
            </a:pPr>
            <a:r>
              <a:rPr sz="2000" b="1" i="1" dirty="0">
                <a:latin typeface="Calibri"/>
                <a:cs typeface="Calibri"/>
              </a:rPr>
              <a:t>Densities</a:t>
            </a:r>
            <a:r>
              <a:rPr sz="2000" b="1" i="1" spc="-3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are</a:t>
            </a:r>
            <a:r>
              <a:rPr sz="2000" b="1" i="1" spc="-3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higher</a:t>
            </a:r>
            <a:r>
              <a:rPr sz="2000" b="1" i="1" spc="-5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than</a:t>
            </a:r>
            <a:r>
              <a:rPr sz="2000" b="1" i="1" spc="-35" dirty="0">
                <a:latin typeface="Calibri"/>
                <a:cs typeface="Calibri"/>
              </a:rPr>
              <a:t> </a:t>
            </a:r>
            <a:r>
              <a:rPr sz="2000" b="1" i="1" spc="-20" dirty="0">
                <a:latin typeface="Calibri"/>
                <a:cs typeface="Calibri"/>
              </a:rPr>
              <a:t>gases</a:t>
            </a:r>
            <a:endParaRPr sz="2000">
              <a:latin typeface="Calibri"/>
              <a:cs typeface="Calibri"/>
            </a:endParaRPr>
          </a:p>
          <a:p>
            <a:pPr marL="766445" indent="-456565">
              <a:lnSpc>
                <a:spcPct val="100000"/>
              </a:lnSpc>
              <a:spcBef>
                <a:spcPts val="240"/>
              </a:spcBef>
              <a:buClr>
                <a:srgbClr val="C0504D"/>
              </a:buClr>
              <a:buAutoNum type="arabicPeriod"/>
              <a:tabLst>
                <a:tab pos="766445" algn="l"/>
                <a:tab pos="767080" algn="l"/>
              </a:tabLst>
            </a:pPr>
            <a:r>
              <a:rPr sz="2000" b="1" i="1" dirty="0">
                <a:latin typeface="Calibri"/>
                <a:cs typeface="Calibri"/>
              </a:rPr>
              <a:t>Slightly</a:t>
            </a:r>
            <a:r>
              <a:rPr sz="2000" b="1" i="1" spc="-100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compressible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C0504D"/>
              </a:buClr>
              <a:buFont typeface="Calibri"/>
              <a:buAutoNum type="arabicPeriod"/>
            </a:pPr>
            <a:endParaRPr sz="255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  <a:spcBef>
                <a:spcPts val="5"/>
              </a:spcBef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INTERMOLECULAR</a:t>
            </a:r>
            <a:r>
              <a:rPr sz="2000" b="1" u="heavy" spc="-9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FORCES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attraction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STRONGER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liquids–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hold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particles closer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together.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latin typeface="Calibri"/>
                <a:cs typeface="Calibri"/>
              </a:rPr>
              <a:t>Different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liquids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different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VISCOSITIES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resistance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friction:</a:t>
            </a:r>
            <a:endParaRPr sz="2000">
              <a:latin typeface="Calibri"/>
              <a:cs typeface="Calibri"/>
            </a:endParaRPr>
          </a:p>
          <a:p>
            <a:pPr marL="537845" lvl="1" indent="-227965">
              <a:lnSpc>
                <a:spcPct val="100000"/>
              </a:lnSpc>
              <a:spcBef>
                <a:spcPts val="250"/>
              </a:spcBef>
              <a:buClr>
                <a:srgbClr val="C0504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dirty="0">
                <a:latin typeface="Calibri"/>
                <a:cs typeface="Calibri"/>
              </a:rPr>
              <a:t>Strong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IMF’s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Wingdings"/>
                <a:cs typeface="Wingdings"/>
              </a:rPr>
              <a:t>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greater</a:t>
            </a:r>
            <a:r>
              <a:rPr sz="2000" b="1" i="1" u="sng" spc="-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viscosity</a:t>
            </a:r>
            <a:r>
              <a:rPr sz="2000" b="1" i="1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(ex.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oil,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molasses,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water!)</a:t>
            </a:r>
            <a:endParaRPr sz="2000">
              <a:latin typeface="Calibri"/>
              <a:cs typeface="Calibri"/>
            </a:endParaRPr>
          </a:p>
          <a:p>
            <a:pPr marL="537845" lvl="1" indent="-227965">
              <a:lnSpc>
                <a:spcPct val="100000"/>
              </a:lnSpc>
              <a:spcBef>
                <a:spcPts val="240"/>
              </a:spcBef>
              <a:buClr>
                <a:srgbClr val="C0504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dirty="0">
                <a:latin typeface="Calibri"/>
                <a:cs typeface="Calibri"/>
              </a:rPr>
              <a:t>Weak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IMF’s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Wingdings"/>
                <a:cs typeface="Wingdings"/>
              </a:rPr>
              <a:t>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lower</a:t>
            </a:r>
            <a:r>
              <a:rPr sz="2000" b="1" i="1" u="sng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viscosity</a:t>
            </a:r>
            <a:r>
              <a:rPr sz="2000" b="1" i="1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(ex.</a:t>
            </a:r>
            <a:r>
              <a:rPr sz="2000" spc="3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alcohol)</a:t>
            </a:r>
            <a:endParaRPr sz="2000">
              <a:latin typeface="Calibri"/>
              <a:cs typeface="Calibri"/>
            </a:endParaRPr>
          </a:p>
          <a:p>
            <a:pPr marL="537845" lvl="1" indent="-227965">
              <a:lnSpc>
                <a:spcPct val="100000"/>
              </a:lnSpc>
              <a:spcBef>
                <a:spcPts val="229"/>
              </a:spcBef>
              <a:buClr>
                <a:srgbClr val="C0504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dirty="0">
                <a:latin typeface="Calibri"/>
                <a:cs typeface="Calibri"/>
              </a:rPr>
              <a:t>Viscosity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INCREASES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temperature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DECREASES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200" y="317119"/>
            <a:ext cx="4014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Properties</a:t>
            </a:r>
            <a:r>
              <a:rPr spc="-195" dirty="0"/>
              <a:t> </a:t>
            </a:r>
            <a:r>
              <a:rPr spc="-55" dirty="0"/>
              <a:t>of</a:t>
            </a:r>
            <a:r>
              <a:rPr spc="-165" dirty="0"/>
              <a:t> </a:t>
            </a:r>
            <a:r>
              <a:rPr spc="-75" dirty="0"/>
              <a:t>Solids: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029" y="1073336"/>
            <a:ext cx="7327265" cy="219773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2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Solids:</a:t>
            </a:r>
            <a:endParaRPr sz="2200">
              <a:latin typeface="Calibri"/>
              <a:cs typeface="Calibri"/>
            </a:endParaRPr>
          </a:p>
          <a:p>
            <a:pPr marL="766445" marR="5080" indent="-456565">
              <a:lnSpc>
                <a:spcPct val="100000"/>
              </a:lnSpc>
              <a:spcBef>
                <a:spcPts val="490"/>
              </a:spcBef>
              <a:buClr>
                <a:srgbClr val="C0504D"/>
              </a:buClr>
              <a:buAutoNum type="arabicPeriod"/>
              <a:tabLst>
                <a:tab pos="766445" algn="l"/>
                <a:tab pos="767080" algn="l"/>
              </a:tabLst>
            </a:pPr>
            <a:r>
              <a:rPr sz="2000" b="1" i="1" dirty="0">
                <a:latin typeface="Calibri"/>
                <a:cs typeface="Calibri"/>
              </a:rPr>
              <a:t>Particles</a:t>
            </a:r>
            <a:r>
              <a:rPr sz="2000" b="1" i="1" spc="-4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are</a:t>
            </a:r>
            <a:r>
              <a:rPr sz="2000" b="1" i="1" spc="-3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closer</a:t>
            </a:r>
            <a:r>
              <a:rPr sz="2000" b="1" i="1" spc="-30" dirty="0">
                <a:latin typeface="Calibri"/>
                <a:cs typeface="Calibri"/>
              </a:rPr>
              <a:t> </a:t>
            </a:r>
            <a:r>
              <a:rPr sz="2000" b="1" i="1" spc="-20" dirty="0">
                <a:latin typeface="Calibri"/>
                <a:cs typeface="Calibri"/>
              </a:rPr>
              <a:t>together,</a:t>
            </a:r>
            <a:r>
              <a:rPr sz="2000" b="1" i="1" spc="-5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highly</a:t>
            </a:r>
            <a:r>
              <a:rPr sz="2000" b="1" i="1" spc="-4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ordered,</a:t>
            </a:r>
            <a:r>
              <a:rPr sz="2000" b="1" i="1" spc="-4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and</a:t>
            </a:r>
            <a:r>
              <a:rPr sz="2000" b="1" i="1" spc="-3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are</a:t>
            </a:r>
            <a:r>
              <a:rPr sz="2000" b="1" i="1" spc="-3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in</a:t>
            </a:r>
            <a:r>
              <a:rPr sz="2000" b="1" i="1" spc="-20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“fixed” </a:t>
            </a:r>
            <a:r>
              <a:rPr sz="2000" b="1" i="1" dirty="0">
                <a:latin typeface="Calibri"/>
                <a:cs typeface="Calibri"/>
              </a:rPr>
              <a:t>positions</a:t>
            </a:r>
            <a:r>
              <a:rPr sz="2000" b="1" i="1" spc="-9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(maintain</a:t>
            </a:r>
            <a:r>
              <a:rPr sz="2000" b="1" i="1" spc="-7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own</a:t>
            </a:r>
            <a:r>
              <a:rPr sz="2000" b="1" i="1" spc="-4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shape).</a:t>
            </a:r>
            <a:endParaRPr sz="2000">
              <a:latin typeface="Calibri"/>
              <a:cs typeface="Calibri"/>
            </a:endParaRPr>
          </a:p>
          <a:p>
            <a:pPr marL="766445" indent="-456565">
              <a:lnSpc>
                <a:spcPct val="100000"/>
              </a:lnSpc>
              <a:spcBef>
                <a:spcPts val="480"/>
              </a:spcBef>
              <a:buClr>
                <a:srgbClr val="C0504D"/>
              </a:buClr>
              <a:buAutoNum type="arabicPeriod"/>
              <a:tabLst>
                <a:tab pos="766445" algn="l"/>
                <a:tab pos="767080" algn="l"/>
              </a:tabLst>
            </a:pPr>
            <a:r>
              <a:rPr sz="2000" b="1" i="1" dirty="0">
                <a:latin typeface="Calibri"/>
                <a:cs typeface="Calibri"/>
              </a:rPr>
              <a:t>Usually</a:t>
            </a:r>
            <a:r>
              <a:rPr sz="2000" b="1" i="1" spc="-6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more</a:t>
            </a:r>
            <a:r>
              <a:rPr sz="2000" b="1" i="1" spc="-3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dense</a:t>
            </a:r>
            <a:r>
              <a:rPr sz="2000" b="1" i="1" spc="-3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than</a:t>
            </a:r>
            <a:r>
              <a:rPr sz="2000" b="1" i="1" spc="-5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liquids</a:t>
            </a:r>
            <a:r>
              <a:rPr sz="2000" b="1" i="1" spc="-6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(exception:</a:t>
            </a:r>
            <a:r>
              <a:rPr sz="2000" b="1" i="1" spc="39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water!)</a:t>
            </a:r>
            <a:endParaRPr sz="2000">
              <a:latin typeface="Calibri"/>
              <a:cs typeface="Calibri"/>
            </a:endParaRPr>
          </a:p>
          <a:p>
            <a:pPr marL="766445" indent="-456565">
              <a:lnSpc>
                <a:spcPct val="100000"/>
              </a:lnSpc>
              <a:spcBef>
                <a:spcPts val="480"/>
              </a:spcBef>
              <a:buClr>
                <a:srgbClr val="C0504D"/>
              </a:buClr>
              <a:buAutoNum type="arabicPeriod"/>
              <a:tabLst>
                <a:tab pos="766445" algn="l"/>
                <a:tab pos="767080" algn="l"/>
              </a:tabLst>
            </a:pPr>
            <a:r>
              <a:rPr sz="2000" b="1" i="1" dirty="0">
                <a:latin typeface="Calibri"/>
                <a:cs typeface="Calibri"/>
              </a:rPr>
              <a:t>Are</a:t>
            </a:r>
            <a:r>
              <a:rPr sz="2000" b="1" i="1" spc="-2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not</a:t>
            </a:r>
            <a:r>
              <a:rPr sz="2000" b="1" i="1" spc="-2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very</a:t>
            </a:r>
            <a:r>
              <a:rPr sz="2000" b="1" i="1" spc="-2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compressible</a:t>
            </a:r>
            <a:endParaRPr sz="2000">
              <a:latin typeface="Calibri"/>
              <a:cs typeface="Calibri"/>
            </a:endParaRPr>
          </a:p>
          <a:p>
            <a:pPr marL="766445" indent="-456565">
              <a:lnSpc>
                <a:spcPct val="100000"/>
              </a:lnSpc>
              <a:spcBef>
                <a:spcPts val="480"/>
              </a:spcBef>
              <a:buClr>
                <a:srgbClr val="C0504D"/>
              </a:buClr>
              <a:buAutoNum type="arabicPeriod"/>
              <a:tabLst>
                <a:tab pos="766445" algn="l"/>
                <a:tab pos="767080" algn="l"/>
              </a:tabLst>
            </a:pPr>
            <a:r>
              <a:rPr sz="2000" b="1" i="1" dirty="0">
                <a:latin typeface="Calibri"/>
                <a:cs typeface="Calibri"/>
              </a:rPr>
              <a:t>Diffusion</a:t>
            </a:r>
            <a:r>
              <a:rPr sz="2000" b="1" i="1" spc="-4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occurs</a:t>
            </a:r>
            <a:r>
              <a:rPr sz="2000" b="1" i="1" spc="-4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only</a:t>
            </a:r>
            <a:r>
              <a:rPr sz="2000" b="1" i="1" spc="-4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at</a:t>
            </a:r>
            <a:r>
              <a:rPr sz="2000" b="1" i="1" spc="-4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the</a:t>
            </a:r>
            <a:r>
              <a:rPr sz="2000" b="1" i="1" spc="-2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surface</a:t>
            </a:r>
            <a:r>
              <a:rPr sz="2000" b="1" i="1" spc="-5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of</a:t>
            </a:r>
            <a:r>
              <a:rPr sz="2000" b="1" i="1" spc="-2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a</a:t>
            </a:r>
            <a:r>
              <a:rPr sz="2000" b="1" i="1" spc="-2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solid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029" y="4117085"/>
            <a:ext cx="442658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latin typeface="Calibri"/>
                <a:cs typeface="Calibri"/>
              </a:rPr>
              <a:t>Solids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can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be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b="1" i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crystalline</a:t>
            </a:r>
            <a:r>
              <a:rPr sz="2200" b="1" i="1" u="sng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or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b="1" i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amorphous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5" dirty="0"/>
              <a:t>Crystalline</a:t>
            </a:r>
            <a:r>
              <a:rPr spc="-120" dirty="0"/>
              <a:t> </a:t>
            </a:r>
            <a:r>
              <a:rPr spc="-75" dirty="0"/>
              <a:t>Solids: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029" y="1142746"/>
            <a:ext cx="781240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Are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solids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that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have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HIGHLY</a:t>
            </a:r>
            <a:r>
              <a:rPr sz="1800" b="1" u="heavy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ORDERED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arrangement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particles.</a:t>
            </a:r>
            <a:r>
              <a:rPr sz="1800" spc="3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There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are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4</a:t>
            </a:r>
            <a:r>
              <a:rPr sz="1800" spc="-20" dirty="0">
                <a:latin typeface="Calibri"/>
                <a:cs typeface="Calibri"/>
              </a:rPr>
              <a:t> main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types: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buAutoNum type="arabicPeriod"/>
              <a:tabLst>
                <a:tab pos="241935" algn="l"/>
              </a:tabLst>
            </a:pPr>
            <a:r>
              <a:rPr sz="1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Covalent</a:t>
            </a:r>
            <a:r>
              <a:rPr sz="1800" b="1" u="sng" spc="-9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Network:</a:t>
            </a:r>
            <a:endParaRPr sz="1800">
              <a:latin typeface="Calibri"/>
              <a:cs typeface="Calibri"/>
            </a:endParaRPr>
          </a:p>
          <a:p>
            <a:pPr marL="537845" lvl="1" indent="-227965">
              <a:lnSpc>
                <a:spcPct val="100000"/>
              </a:lnSpc>
              <a:buClr>
                <a:srgbClr val="C0504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1800" dirty="0">
                <a:latin typeface="Calibri"/>
                <a:cs typeface="Calibri"/>
              </a:rPr>
              <a:t>Atoms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are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bonded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b="1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COVALENTLY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without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forming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MOLECULES</a:t>
            </a:r>
            <a:r>
              <a:rPr sz="1800" spc="-1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537845" lvl="1" indent="-227965">
              <a:lnSpc>
                <a:spcPct val="100000"/>
              </a:lnSpc>
              <a:buClr>
                <a:srgbClr val="C0504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1800" dirty="0">
                <a:latin typeface="Calibri"/>
                <a:cs typeface="Calibri"/>
              </a:rPr>
              <a:t>Are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very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STRONG</a:t>
            </a:r>
            <a:r>
              <a:rPr sz="1800" dirty="0">
                <a:latin typeface="Calibri"/>
                <a:cs typeface="Calibri"/>
              </a:rPr>
              <a:t>.</a:t>
            </a:r>
            <a:r>
              <a:rPr sz="1800" spc="3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Ex.</a:t>
            </a:r>
            <a:r>
              <a:rPr sz="1800" spc="38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Diamond,</a:t>
            </a:r>
            <a:r>
              <a:rPr sz="1800" b="1" i="1" spc="-1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graphite,</a:t>
            </a:r>
            <a:r>
              <a:rPr sz="1800" b="1" i="1" spc="-10" dirty="0">
                <a:latin typeface="Calibri"/>
                <a:cs typeface="Calibri"/>
              </a:rPr>
              <a:t> silicon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629" y="4161282"/>
            <a:ext cx="56197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indent="-229235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267335" algn="l"/>
              </a:tabLst>
            </a:pPr>
            <a:r>
              <a:rPr sz="1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Ionic</a:t>
            </a:r>
            <a:r>
              <a:rPr sz="1800" b="1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Solids</a:t>
            </a:r>
            <a:r>
              <a:rPr sz="1800" spc="-1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marL="563245" lvl="1" indent="-227965">
              <a:lnSpc>
                <a:spcPct val="100000"/>
              </a:lnSpc>
              <a:buClr>
                <a:srgbClr val="C0504D"/>
              </a:buClr>
              <a:buFont typeface="Arial"/>
              <a:buChar char="•"/>
              <a:tabLst>
                <a:tab pos="563245" algn="l"/>
                <a:tab pos="563880" algn="l"/>
              </a:tabLst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IONS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arrange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themselves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ALTERNATING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pattern.</a:t>
            </a:r>
            <a:endParaRPr sz="1800">
              <a:latin typeface="Calibri"/>
              <a:cs typeface="Calibri"/>
            </a:endParaRPr>
          </a:p>
          <a:p>
            <a:pPr marL="563245" lvl="1" indent="-227965">
              <a:lnSpc>
                <a:spcPct val="100000"/>
              </a:lnSpc>
              <a:buClr>
                <a:srgbClr val="C0504D"/>
              </a:buClr>
              <a:buFont typeface="Arial"/>
              <a:buChar char="•"/>
              <a:tabLst>
                <a:tab pos="563245" algn="l"/>
                <a:tab pos="563880" algn="l"/>
              </a:tabLst>
            </a:pPr>
            <a:r>
              <a:rPr sz="1800" dirty="0">
                <a:latin typeface="Calibri"/>
                <a:cs typeface="Calibri"/>
              </a:rPr>
              <a:t>Very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STABLE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structure.</a:t>
            </a:r>
            <a:r>
              <a:rPr sz="1800" spc="3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Ex.</a:t>
            </a:r>
            <a:r>
              <a:rPr sz="1800" spc="34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NaCl,</a:t>
            </a:r>
            <a:r>
              <a:rPr sz="1800" b="1" i="1" spc="-25" dirty="0">
                <a:latin typeface="Calibri"/>
                <a:cs typeface="Calibri"/>
              </a:rPr>
              <a:t> </a:t>
            </a:r>
            <a:r>
              <a:rPr sz="1800" b="1" i="1" spc="-20" dirty="0">
                <a:latin typeface="Calibri"/>
                <a:cs typeface="Calibri"/>
              </a:rPr>
              <a:t>CaF</a:t>
            </a:r>
            <a:r>
              <a:rPr sz="1800" b="1" i="1" spc="-30" baseline="-20833" dirty="0">
                <a:latin typeface="Calibri"/>
                <a:cs typeface="Calibri"/>
              </a:rPr>
              <a:t>2</a:t>
            </a:r>
            <a:endParaRPr sz="1800" baseline="-20833">
              <a:latin typeface="Calibri"/>
              <a:cs typeface="Calibri"/>
            </a:endParaRPr>
          </a:p>
        </p:txBody>
      </p:sp>
      <p:pic>
        <p:nvPicPr>
          <p:cNvPr id="5" name="object 5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01111" y="2781300"/>
            <a:ext cx="2592324" cy="1728216"/>
          </a:xfrm>
          <a:prstGeom prst="rect">
            <a:avLst/>
          </a:prstGeom>
        </p:spPr>
      </p:pic>
      <p:pic>
        <p:nvPicPr>
          <p:cNvPr id="6" name="object 6">
            <a:hlinkClick r:id="rId4"/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051304" y="5074918"/>
            <a:ext cx="4091940" cy="178307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200" y="317119"/>
            <a:ext cx="3569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5" dirty="0"/>
              <a:t>Crystalline</a:t>
            </a:r>
            <a:r>
              <a:rPr spc="-120" dirty="0"/>
              <a:t> </a:t>
            </a:r>
            <a:r>
              <a:rPr spc="-75" dirty="0"/>
              <a:t>Solids: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1909" y="844877"/>
            <a:ext cx="5805170" cy="120396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96875" indent="-372110">
              <a:lnSpc>
                <a:spcPct val="100000"/>
              </a:lnSpc>
              <a:spcBef>
                <a:spcPts val="705"/>
              </a:spcBef>
              <a:buAutoNum type="arabicPeriod" startAt="3"/>
              <a:tabLst>
                <a:tab pos="396875" algn="l"/>
                <a:tab pos="397510" algn="l"/>
              </a:tabLst>
            </a:pPr>
            <a:r>
              <a:rPr sz="2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Molecular</a:t>
            </a:r>
            <a:r>
              <a:rPr sz="2400" b="1" u="sng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Solids:</a:t>
            </a:r>
            <a:endParaRPr sz="2400">
              <a:latin typeface="Calibri"/>
              <a:cs typeface="Calibri"/>
            </a:endParaRPr>
          </a:p>
          <a:p>
            <a:pPr marL="481965" lvl="1" indent="-227965">
              <a:lnSpc>
                <a:spcPct val="100000"/>
              </a:lnSpc>
              <a:spcBef>
                <a:spcPts val="509"/>
              </a:spcBef>
              <a:buClr>
                <a:srgbClr val="C0504D"/>
              </a:buClr>
              <a:buFont typeface="Arial"/>
              <a:buChar char="•"/>
              <a:tabLst>
                <a:tab pos="481965" algn="l"/>
                <a:tab pos="482600" algn="l"/>
              </a:tabLst>
            </a:pPr>
            <a:r>
              <a:rPr sz="2000" dirty="0">
                <a:latin typeface="Calibri"/>
                <a:cs typeface="Calibri"/>
              </a:rPr>
              <a:t>Particles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held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together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INTERMOLECULAR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FORCES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481965" lvl="1" indent="-227965">
              <a:lnSpc>
                <a:spcPct val="100000"/>
              </a:lnSpc>
              <a:spcBef>
                <a:spcPts val="480"/>
              </a:spcBef>
              <a:buClr>
                <a:srgbClr val="C0504D"/>
              </a:buClr>
              <a:buFont typeface="Arial"/>
              <a:buChar char="•"/>
              <a:tabLst>
                <a:tab pos="481965" algn="l"/>
                <a:tab pos="482600" algn="l"/>
              </a:tabLst>
            </a:pPr>
            <a:r>
              <a:rPr sz="2000" dirty="0">
                <a:latin typeface="Calibri"/>
                <a:cs typeface="Calibri"/>
              </a:rPr>
              <a:t>Usually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very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SOFT</a:t>
            </a:r>
            <a:r>
              <a:rPr sz="2000" dirty="0">
                <a:latin typeface="Calibri"/>
                <a:cs typeface="Calibri"/>
              </a:rPr>
              <a:t>.</a:t>
            </a:r>
            <a:r>
              <a:rPr sz="2000" spc="4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Ex.</a:t>
            </a:r>
            <a:r>
              <a:rPr sz="2000" spc="40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1950" b="1" baseline="-21367" dirty="0">
                <a:latin typeface="Calibri"/>
                <a:cs typeface="Calibri"/>
              </a:rPr>
              <a:t>2</a:t>
            </a:r>
            <a:r>
              <a:rPr sz="2000" b="1" dirty="0">
                <a:latin typeface="Calibri"/>
                <a:cs typeface="Calibri"/>
              </a:rPr>
              <a:t>,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35" dirty="0">
                <a:latin typeface="Calibri"/>
                <a:cs typeface="Calibri"/>
              </a:rPr>
              <a:t>S</a:t>
            </a:r>
            <a:r>
              <a:rPr sz="1950" b="1" spc="-52" baseline="-21367" dirty="0">
                <a:latin typeface="Calibri"/>
                <a:cs typeface="Calibri"/>
              </a:rPr>
              <a:t>8</a:t>
            </a:r>
            <a:endParaRPr sz="1950" baseline="-21367">
              <a:latin typeface="Calibri"/>
              <a:cs typeface="Calibri"/>
            </a:endParaRPr>
          </a:p>
        </p:txBody>
      </p:sp>
      <p:pic>
        <p:nvPicPr>
          <p:cNvPr id="4" name="object 4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7868" y="2421635"/>
            <a:ext cx="7577328" cy="338327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200" y="317119"/>
            <a:ext cx="3569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5" dirty="0"/>
              <a:t>Crystalline</a:t>
            </a:r>
            <a:r>
              <a:rPr spc="-120" dirty="0"/>
              <a:t> </a:t>
            </a:r>
            <a:r>
              <a:rPr spc="-75" dirty="0"/>
              <a:t>Solids: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029" y="844877"/>
            <a:ext cx="5868670" cy="120396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384810" indent="-372745">
              <a:lnSpc>
                <a:spcPct val="100000"/>
              </a:lnSpc>
              <a:spcBef>
                <a:spcPts val="705"/>
              </a:spcBef>
              <a:buAutoNum type="arabicPeriod" startAt="4"/>
              <a:tabLst>
                <a:tab pos="384810" algn="l"/>
                <a:tab pos="385445" algn="l"/>
              </a:tabLst>
            </a:pPr>
            <a:r>
              <a:rPr sz="2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Metallic</a:t>
            </a:r>
            <a:r>
              <a:rPr sz="2400" b="1" u="sng" spc="-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Solids</a:t>
            </a:r>
            <a:r>
              <a:rPr sz="2400" spc="-10" dirty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537845" lvl="1" indent="-227965">
              <a:lnSpc>
                <a:spcPct val="100000"/>
              </a:lnSpc>
              <a:spcBef>
                <a:spcPts val="509"/>
              </a:spcBef>
              <a:buClr>
                <a:srgbClr val="C0504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dirty="0">
                <a:latin typeface="Calibri"/>
                <a:cs typeface="Calibri"/>
              </a:rPr>
              <a:t>Atoms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held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together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mobile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VALENCE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ELECTRONS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537845" lvl="1" indent="-227965">
              <a:lnSpc>
                <a:spcPct val="100000"/>
              </a:lnSpc>
              <a:spcBef>
                <a:spcPts val="480"/>
              </a:spcBef>
              <a:buClr>
                <a:srgbClr val="C0504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dirty="0">
                <a:latin typeface="Calibri"/>
                <a:cs typeface="Calibri"/>
              </a:rPr>
              <a:t>Strength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VARIES</a:t>
            </a:r>
            <a:r>
              <a:rPr sz="2000" spc="-10" dirty="0">
                <a:latin typeface="Calibri"/>
                <a:cs typeface="Calibri"/>
              </a:rPr>
              <a:t>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Ex.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Cu,</a:t>
            </a:r>
            <a:r>
              <a:rPr sz="2000" b="1" i="1" spc="-4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Ag,</a:t>
            </a:r>
            <a:r>
              <a:rPr sz="2000" b="1" i="1" spc="-40" dirty="0">
                <a:latin typeface="Calibri"/>
                <a:cs typeface="Calibri"/>
              </a:rPr>
              <a:t> </a:t>
            </a:r>
            <a:r>
              <a:rPr sz="2000" b="1" i="1" spc="-25" dirty="0">
                <a:latin typeface="Calibri"/>
                <a:cs typeface="Calibri"/>
              </a:rPr>
              <a:t>Pb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9495" y="2205227"/>
            <a:ext cx="7586472" cy="381609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5" dirty="0"/>
              <a:t>Non-Crystalline</a:t>
            </a:r>
            <a:r>
              <a:rPr spc="-100" dirty="0"/>
              <a:t> </a:t>
            </a:r>
            <a:r>
              <a:rPr spc="-75" dirty="0"/>
              <a:t>Solids: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029" y="1001871"/>
            <a:ext cx="7533640" cy="219710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Amorphous</a:t>
            </a:r>
            <a:r>
              <a:rPr sz="2200" b="1" u="sng" spc="-114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Solids:</a:t>
            </a:r>
            <a:endParaRPr sz="2200">
              <a:latin typeface="Calibri"/>
              <a:cs typeface="Calibri"/>
            </a:endParaRPr>
          </a:p>
          <a:p>
            <a:pPr marL="537845" indent="-227965">
              <a:lnSpc>
                <a:spcPct val="100000"/>
              </a:lnSpc>
              <a:spcBef>
                <a:spcPts val="490"/>
              </a:spcBef>
              <a:buClr>
                <a:srgbClr val="C0504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dirty="0">
                <a:latin typeface="Calibri"/>
                <a:cs typeface="Calibri"/>
              </a:rPr>
              <a:t>Amorphous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means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“</a:t>
            </a:r>
            <a:r>
              <a:rPr sz="2000" b="1" i="1" dirty="0">
                <a:latin typeface="Calibri"/>
                <a:cs typeface="Calibri"/>
              </a:rPr>
              <a:t>without</a:t>
            </a:r>
            <a:r>
              <a:rPr sz="2000" b="1" i="1" spc="-60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shape</a:t>
            </a:r>
            <a:r>
              <a:rPr sz="2000" spc="-10" dirty="0">
                <a:latin typeface="Calibri"/>
                <a:cs typeface="Calibri"/>
              </a:rPr>
              <a:t>”</a:t>
            </a:r>
            <a:endParaRPr sz="2000">
              <a:latin typeface="Calibri"/>
              <a:cs typeface="Calibri"/>
            </a:endParaRPr>
          </a:p>
          <a:p>
            <a:pPr marL="537845" marR="5080" indent="-227965">
              <a:lnSpc>
                <a:spcPct val="100000"/>
              </a:lnSpc>
              <a:spcBef>
                <a:spcPts val="480"/>
              </a:spcBef>
              <a:buClr>
                <a:srgbClr val="C0504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dirty="0">
                <a:latin typeface="Calibri"/>
                <a:cs typeface="Calibri"/>
              </a:rPr>
              <a:t>Are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solids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lack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REGULAR</a:t>
            </a:r>
            <a:r>
              <a:rPr sz="2000" b="1" u="heavy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3-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DIMENSIONAL</a:t>
            </a:r>
            <a:r>
              <a:rPr sz="2000" b="1" u="heavy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ARRANGEMENT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of </a:t>
            </a:r>
            <a:r>
              <a:rPr sz="2000" spc="-10" dirty="0">
                <a:latin typeface="Calibri"/>
                <a:cs typeface="Calibri"/>
              </a:rPr>
              <a:t>atoms.</a:t>
            </a:r>
            <a:endParaRPr sz="2000">
              <a:latin typeface="Calibri"/>
              <a:cs typeface="Calibri"/>
            </a:endParaRPr>
          </a:p>
          <a:p>
            <a:pPr marL="537845" indent="-227965">
              <a:lnSpc>
                <a:spcPct val="100000"/>
              </a:lnSpc>
              <a:spcBef>
                <a:spcPts val="480"/>
              </a:spcBef>
              <a:buClr>
                <a:srgbClr val="C0504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dirty="0">
                <a:latin typeface="Calibri"/>
                <a:cs typeface="Calibri"/>
              </a:rPr>
              <a:t>Are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like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super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cooled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LIQUIDS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903605" lvl="1" indent="-227965">
              <a:lnSpc>
                <a:spcPct val="100000"/>
              </a:lnSpc>
              <a:spcBef>
                <a:spcPts val="480"/>
              </a:spcBef>
              <a:buClr>
                <a:srgbClr val="9BBA58"/>
              </a:buClr>
              <a:buFont typeface="Arial"/>
              <a:buChar char="•"/>
              <a:tabLst>
                <a:tab pos="903605" algn="l"/>
                <a:tab pos="904240" algn="l"/>
              </a:tabLst>
            </a:pPr>
            <a:r>
              <a:rPr sz="2000" dirty="0">
                <a:latin typeface="Calibri"/>
                <a:cs typeface="Calibri"/>
              </a:rPr>
              <a:t>Ex.</a:t>
            </a:r>
            <a:r>
              <a:rPr sz="2000" spc="41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Glass,</a:t>
            </a:r>
            <a:r>
              <a:rPr sz="2000" b="1" i="1" spc="-35" dirty="0">
                <a:latin typeface="Calibri"/>
                <a:cs typeface="Calibri"/>
              </a:rPr>
              <a:t> </a:t>
            </a:r>
            <a:r>
              <a:rPr sz="2000" b="1" i="1" spc="-20" dirty="0">
                <a:latin typeface="Calibri"/>
                <a:cs typeface="Calibri"/>
              </a:rPr>
              <a:t>rubber,</a:t>
            </a:r>
            <a:r>
              <a:rPr sz="2000" b="1" i="1" spc="-50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plastic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79676" y="3357370"/>
            <a:ext cx="4370832" cy="338327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States</a:t>
            </a:r>
            <a:r>
              <a:rPr spc="-225" dirty="0"/>
              <a:t> </a:t>
            </a:r>
            <a:r>
              <a:rPr spc="-55" dirty="0"/>
              <a:t>of</a:t>
            </a:r>
            <a:r>
              <a:rPr spc="-170" dirty="0"/>
              <a:t> </a:t>
            </a:r>
            <a:r>
              <a:rPr spc="-85" dirty="0"/>
              <a:t>Matter: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029" y="1035811"/>
            <a:ext cx="8007350" cy="337883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725805">
              <a:lnSpc>
                <a:spcPts val="2380"/>
              </a:lnSpc>
              <a:spcBef>
                <a:spcPts val="390"/>
              </a:spcBef>
            </a:pPr>
            <a:r>
              <a:rPr sz="2200" dirty="0">
                <a:latin typeface="Calibri"/>
                <a:cs typeface="Calibri"/>
              </a:rPr>
              <a:t>The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state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that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substance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at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room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temperature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depends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on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strength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intermolecular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forces: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50">
              <a:latin typeface="Calibri"/>
              <a:cs typeface="Calibri"/>
            </a:endParaRPr>
          </a:p>
          <a:p>
            <a:pPr marL="537845" indent="-227965">
              <a:lnSpc>
                <a:spcPct val="100000"/>
              </a:lnSpc>
              <a:buClr>
                <a:srgbClr val="C0504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dirty="0">
                <a:latin typeface="Calibri"/>
                <a:cs typeface="Calibri"/>
              </a:rPr>
              <a:t>Strong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IMF’s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Wingdings"/>
                <a:cs typeface="Wingdings"/>
              </a:rPr>
              <a:t>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Calibri"/>
                <a:cs typeface="Calibri"/>
              </a:rPr>
              <a:t>Solids</a:t>
            </a:r>
            <a:r>
              <a:rPr sz="2000" b="1" i="1" spc="-7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at</a:t>
            </a:r>
            <a:r>
              <a:rPr sz="2000" b="1" i="1" spc="-3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room</a:t>
            </a:r>
            <a:r>
              <a:rPr sz="2000" b="1" i="1" spc="-50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temperature</a:t>
            </a:r>
            <a:endParaRPr sz="2000">
              <a:latin typeface="Calibri"/>
              <a:cs typeface="Calibri"/>
            </a:endParaRPr>
          </a:p>
          <a:p>
            <a:pPr marL="537845" indent="-227965">
              <a:lnSpc>
                <a:spcPct val="100000"/>
              </a:lnSpc>
              <a:spcBef>
                <a:spcPts val="240"/>
              </a:spcBef>
              <a:buClr>
                <a:srgbClr val="C0504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spc="-10" dirty="0">
                <a:latin typeface="Calibri"/>
                <a:cs typeface="Calibri"/>
              </a:rPr>
              <a:t>Weaker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IMF’s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Wingdings"/>
                <a:cs typeface="Wingdings"/>
              </a:rPr>
              <a:t>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Calibri"/>
                <a:cs typeface="Calibri"/>
              </a:rPr>
              <a:t>Liquids</a:t>
            </a:r>
            <a:r>
              <a:rPr sz="2000" b="1" i="1" spc="-7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at</a:t>
            </a:r>
            <a:r>
              <a:rPr sz="2000" b="1" i="1" spc="-3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room</a:t>
            </a:r>
            <a:r>
              <a:rPr sz="2000" b="1" i="1" spc="-50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temperature</a:t>
            </a:r>
            <a:endParaRPr sz="2000">
              <a:latin typeface="Calibri"/>
              <a:cs typeface="Calibri"/>
            </a:endParaRPr>
          </a:p>
          <a:p>
            <a:pPr marL="537845" indent="-227965">
              <a:lnSpc>
                <a:spcPct val="100000"/>
              </a:lnSpc>
              <a:spcBef>
                <a:spcPts val="240"/>
              </a:spcBef>
              <a:buClr>
                <a:srgbClr val="C0504D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spc="-10" dirty="0">
                <a:latin typeface="Calibri"/>
                <a:cs typeface="Calibri"/>
              </a:rPr>
              <a:t>Weakest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IMF’s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Wingdings"/>
                <a:cs typeface="Wingdings"/>
              </a:rPr>
              <a:t>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Calibri"/>
                <a:cs typeface="Calibri"/>
              </a:rPr>
              <a:t>Gases</a:t>
            </a:r>
            <a:r>
              <a:rPr sz="2000" b="1" i="1" spc="-40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at</a:t>
            </a:r>
            <a:r>
              <a:rPr sz="2000" b="1" i="1" spc="-55" dirty="0">
                <a:latin typeface="Calibri"/>
                <a:cs typeface="Calibri"/>
              </a:rPr>
              <a:t> </a:t>
            </a:r>
            <a:r>
              <a:rPr sz="2000" b="1" i="1" dirty="0">
                <a:latin typeface="Calibri"/>
                <a:cs typeface="Calibri"/>
              </a:rPr>
              <a:t>room</a:t>
            </a:r>
            <a:r>
              <a:rPr sz="2000" b="1" i="1" spc="-45" dirty="0">
                <a:latin typeface="Calibri"/>
                <a:cs typeface="Calibri"/>
              </a:rPr>
              <a:t> </a:t>
            </a:r>
            <a:r>
              <a:rPr sz="2000" b="1" i="1" spc="-10" dirty="0">
                <a:latin typeface="Calibri"/>
                <a:cs typeface="Calibri"/>
              </a:rPr>
              <a:t>temperature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00">
              <a:latin typeface="Calibri"/>
              <a:cs typeface="Calibri"/>
            </a:endParaRPr>
          </a:p>
          <a:p>
            <a:pPr marL="12700" marR="5080">
              <a:lnSpc>
                <a:spcPts val="2380"/>
              </a:lnSpc>
              <a:spcBef>
                <a:spcPts val="5"/>
              </a:spcBef>
            </a:pPr>
            <a:r>
              <a:rPr sz="2200" dirty="0">
                <a:latin typeface="Calibri"/>
                <a:cs typeface="Calibri"/>
              </a:rPr>
              <a:t>As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add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ENERGY</a:t>
            </a:r>
            <a:r>
              <a:rPr sz="2200" b="1" spc="-6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(</a:t>
            </a:r>
            <a:r>
              <a:rPr sz="2200" b="1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HEAT</a:t>
            </a:r>
            <a:r>
              <a:rPr sz="2200" spc="-30" dirty="0">
                <a:latin typeface="Calibri"/>
                <a:cs typeface="Calibri"/>
              </a:rPr>
              <a:t>)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solid,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particles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gain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energy,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will </a:t>
            </a:r>
            <a:r>
              <a:rPr sz="2200" spc="-10" dirty="0">
                <a:latin typeface="Calibri"/>
                <a:cs typeface="Calibri"/>
              </a:rPr>
              <a:t>eventually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get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enough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energy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overcome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IMF’s,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undergo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a </a:t>
            </a:r>
            <a:r>
              <a:rPr sz="2200" dirty="0">
                <a:latin typeface="Calibri"/>
                <a:cs typeface="Calibri"/>
              </a:rPr>
              <a:t>phase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change.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029" y="5898591"/>
            <a:ext cx="57086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latin typeface="Calibri"/>
                <a:cs typeface="Calibri"/>
              </a:rPr>
              <a:t>The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reverse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true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with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cooling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(removing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energy)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59151" y="4364735"/>
            <a:ext cx="3706367" cy="15849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Summary:</a:t>
            </a:r>
            <a:r>
              <a:rPr lang="en-CA" spc="-85" dirty="0"/>
              <a:t> KMT explained</a:t>
            </a:r>
            <a:endParaRPr spc="-8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206376"/>
              </p:ext>
            </p:extLst>
          </p:nvPr>
        </p:nvGraphicFramePr>
        <p:xfrm>
          <a:off x="152400" y="990600"/>
          <a:ext cx="8298180" cy="5549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4545">
                  <a:extLst>
                    <a:ext uri="{9D8B030D-6E8A-4147-A177-3AD203B41FA5}">
                      <a16:colId xmlns:a16="http://schemas.microsoft.com/office/drawing/2014/main" val="2396416967"/>
                    </a:ext>
                  </a:extLst>
                </a:gridCol>
                <a:gridCol w="2074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4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4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ts val="2285"/>
                        </a:lnSpc>
                      </a:pPr>
                      <a:r>
                        <a:rPr lang="en-CA" sz="2000" dirty="0">
                          <a:latin typeface="Calibri"/>
                          <a:cs typeface="Calibri"/>
                        </a:rPr>
                        <a:t>Property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85"/>
                        </a:lnSpc>
                      </a:pPr>
                      <a:r>
                        <a:rPr sz="2000" b="1" spc="-25" dirty="0">
                          <a:latin typeface="Calibri"/>
                          <a:cs typeface="Calibri"/>
                        </a:rPr>
                        <a:t>Gas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285"/>
                        </a:lnSpc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Liquid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285"/>
                        </a:lnSpc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Solid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68580">
                        <a:lnSpc>
                          <a:spcPts val="2290"/>
                        </a:lnSpc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Compressibility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290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Highly</a:t>
                      </a:r>
                      <a:r>
                        <a:rPr sz="2000" spc="-3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compressible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290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Slightly</a:t>
                      </a:r>
                      <a:r>
                        <a:rPr sz="2000" spc="-3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Compressible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275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Very</a:t>
                      </a:r>
                      <a:r>
                        <a:rPr sz="2000" spc="-1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slightly</a:t>
                      </a:r>
                      <a:r>
                        <a:rPr lang="en-CA"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CA" sz="2000" spc="-1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/ not</a:t>
                      </a:r>
                      <a:endParaRPr sz="20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compressible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68580">
                        <a:lnSpc>
                          <a:spcPts val="2290"/>
                        </a:lnSpc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Density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290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Low</a:t>
                      </a:r>
                      <a:r>
                        <a:rPr sz="2000" spc="-4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Density</a:t>
                      </a:r>
                      <a:endParaRPr sz="20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290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Higher</a:t>
                      </a:r>
                      <a:r>
                        <a:rPr sz="2000" spc="-3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density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290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Usually</a:t>
                      </a:r>
                      <a:r>
                        <a:rPr sz="2000" spc="-2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highest</a:t>
                      </a:r>
                      <a:r>
                        <a:rPr sz="2000" spc="-2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density</a:t>
                      </a:r>
                      <a:endParaRPr sz="20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Volume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280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Fills</a:t>
                      </a:r>
                      <a:r>
                        <a:rPr sz="2000" spc="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container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completely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280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Does</a:t>
                      </a:r>
                      <a:r>
                        <a:rPr sz="2000" spc="-4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2000" spc="-3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expand</a:t>
                      </a:r>
                      <a:r>
                        <a:rPr sz="2000" spc="-3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2000" spc="-3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fill</a:t>
                      </a:r>
                      <a:r>
                        <a:rPr lang="en-CA" sz="2000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container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290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Maintains</a:t>
                      </a:r>
                      <a:r>
                        <a:rPr sz="2000" spc="-2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its</a:t>
                      </a:r>
                      <a:r>
                        <a:rPr sz="2000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volume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Shape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280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Assumes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shape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container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280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Assumes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shape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20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container</a:t>
                      </a:r>
                      <a:endParaRPr sz="20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290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Retains</a:t>
                      </a:r>
                      <a:r>
                        <a:rPr sz="2000" spc="-3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its</a:t>
                      </a:r>
                      <a:r>
                        <a:rPr sz="2000" spc="-3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shape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68580">
                        <a:lnSpc>
                          <a:spcPts val="2290"/>
                        </a:lnSpc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Diffusion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290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Rapid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diffusion</a:t>
                      </a:r>
                      <a:endParaRPr sz="20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290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Slow</a:t>
                      </a:r>
                      <a:r>
                        <a:rPr sz="2000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diffusion</a:t>
                      </a:r>
                      <a:endParaRPr sz="20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280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Very</a:t>
                      </a:r>
                      <a:r>
                        <a:rPr sz="2000" spc="-7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slow</a:t>
                      </a:r>
                      <a:r>
                        <a:rPr sz="2000" spc="-5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diffusion</a:t>
                      </a:r>
                      <a:r>
                        <a:rPr sz="2000" spc="-6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at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surfaces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Expansion when heated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285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High</a:t>
                      </a:r>
                      <a:r>
                        <a:rPr sz="2000" spc="-5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expansion</a:t>
                      </a:r>
                      <a:r>
                        <a:rPr sz="2000" spc="-5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upon</a:t>
                      </a:r>
                      <a:endParaRPr sz="20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heating</a:t>
                      </a:r>
                      <a:endParaRPr sz="20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285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Low</a:t>
                      </a:r>
                      <a:r>
                        <a:rPr sz="2000" spc="-6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expansion</a:t>
                      </a:r>
                      <a:r>
                        <a:rPr sz="2000" spc="-6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on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heating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285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Low</a:t>
                      </a:r>
                      <a:r>
                        <a:rPr sz="2000" spc="-6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expansion</a:t>
                      </a:r>
                      <a:r>
                        <a:rPr sz="2000" spc="-6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on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heating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68580">
                        <a:lnSpc>
                          <a:spcPts val="2285"/>
                        </a:lnSpc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Strength of intermolecular forces (IMF)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285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Weak/no</a:t>
                      </a:r>
                      <a:r>
                        <a:rPr sz="2000" spc="-1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IMF’s</a:t>
                      </a:r>
                      <a:endParaRPr sz="200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285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Medium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IMF’s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285"/>
                        </a:lnSpc>
                      </a:pPr>
                      <a:r>
                        <a:rPr sz="2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Strong</a:t>
                      </a:r>
                      <a:r>
                        <a:rPr sz="2000" spc="-6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IMF’s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518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Wingdings</vt:lpstr>
      <vt:lpstr>Office Theme</vt:lpstr>
      <vt:lpstr>KMT of Solids &amp; Liquids</vt:lpstr>
      <vt:lpstr>Properties of Liquids:</vt:lpstr>
      <vt:lpstr>Properties of Solids:</vt:lpstr>
      <vt:lpstr>Crystalline Solids:</vt:lpstr>
      <vt:lpstr>Crystalline Solids:</vt:lpstr>
      <vt:lpstr>Crystalline Solids:</vt:lpstr>
      <vt:lpstr>Non-Crystalline Solids:</vt:lpstr>
      <vt:lpstr>States of Matter:</vt:lpstr>
      <vt:lpstr>Summary: KMT explained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Mass &amp; Isotopes</dc:title>
  <dc:creator>Admin</dc:creator>
  <cp:lastModifiedBy>Shannon Comte</cp:lastModifiedBy>
  <cp:revision>3</cp:revision>
  <cp:lastPrinted>2024-04-24T17:42:39Z</cp:lastPrinted>
  <dcterms:created xsi:type="dcterms:W3CDTF">2024-04-24T15:25:47Z</dcterms:created>
  <dcterms:modified xsi:type="dcterms:W3CDTF">2024-04-24T17:46:55Z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2024-04-24T00:00:00Z</vt:filetime>
  </property>
  <property fmtid="{D5CDD505-2E9C-101B-9397-08002B2CF9AE}" pid="5" name="Producer">
    <vt:lpwstr>Microsoft® PowerPoint® 2016</vt:lpwstr>
  </property>
</Properties>
</file>