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8340" y="117474"/>
            <a:ext cx="4039235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 u="sng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2E2B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 u="sng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2E2B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 u="sng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 u="sng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277600" y="0"/>
            <a:ext cx="914400" cy="6858000"/>
          </a:xfrm>
          <a:custGeom>
            <a:avLst/>
            <a:gdLst/>
            <a:ahLst/>
            <a:cxnLst/>
            <a:rect l="l" t="t" r="r" b="b"/>
            <a:pathLst>
              <a:path w="914400" h="6858000">
                <a:moveTo>
                  <a:pt x="9144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914400" y="6858000"/>
                </a:lnTo>
                <a:lnTo>
                  <a:pt x="914400" y="6172200"/>
                </a:lnTo>
                <a:close/>
              </a:path>
              <a:path w="914400" h="6858000">
                <a:moveTo>
                  <a:pt x="914400" y="0"/>
                </a:moveTo>
                <a:lnTo>
                  <a:pt x="0" y="0"/>
                </a:lnTo>
                <a:lnTo>
                  <a:pt x="0" y="5486400"/>
                </a:lnTo>
                <a:lnTo>
                  <a:pt x="914400" y="5486400"/>
                </a:lnTo>
                <a:lnTo>
                  <a:pt x="9144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277600" y="54864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  <a:lnTo>
                  <a:pt x="914400" y="685800"/>
                </a:lnTo>
                <a:lnTo>
                  <a:pt x="9144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221" y="117474"/>
            <a:ext cx="4785995" cy="72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 u="sng">
                <a:solidFill>
                  <a:srgbClr val="675E4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639" y="1064641"/>
            <a:ext cx="10993120" cy="4379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2E2B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temagazine.com/blogs/lists/2014/07/the-100-greatest-simpsons-guest-stars.html?p=6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nuclear/nucnot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LnuXpf4hsA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2830" y="283286"/>
            <a:ext cx="827532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u="none" spc="-105" dirty="0">
                <a:latin typeface="Cambria"/>
                <a:cs typeface="Cambria"/>
              </a:rPr>
              <a:t>Atomic</a:t>
            </a:r>
            <a:r>
              <a:rPr sz="6600" b="0" u="none" spc="-270" dirty="0">
                <a:latin typeface="Cambria"/>
                <a:cs typeface="Cambria"/>
              </a:rPr>
              <a:t> </a:t>
            </a:r>
            <a:r>
              <a:rPr sz="6600" b="0" u="none" spc="-50" dirty="0">
                <a:latin typeface="Cambria"/>
                <a:cs typeface="Cambria"/>
              </a:rPr>
              <a:t>Mass</a:t>
            </a:r>
            <a:r>
              <a:rPr sz="6600" b="0" u="none" spc="-240" dirty="0">
                <a:latin typeface="Cambria"/>
                <a:cs typeface="Cambria"/>
              </a:rPr>
              <a:t> </a:t>
            </a:r>
            <a:r>
              <a:rPr sz="6600" b="0" u="none" dirty="0">
                <a:latin typeface="Cambria"/>
                <a:cs typeface="Cambria"/>
              </a:rPr>
              <a:t>&amp;</a:t>
            </a:r>
            <a:r>
              <a:rPr sz="6600" b="0" u="none" spc="-235" dirty="0">
                <a:latin typeface="Cambria"/>
                <a:cs typeface="Cambria"/>
              </a:rPr>
              <a:t> </a:t>
            </a:r>
            <a:r>
              <a:rPr sz="6600" b="0" u="none" spc="-85" dirty="0">
                <a:latin typeface="Cambria"/>
                <a:cs typeface="Cambria"/>
              </a:rPr>
              <a:t>Isotopes</a:t>
            </a:r>
            <a:endParaRPr sz="6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64" y="5258561"/>
            <a:ext cx="10761980" cy="10623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Outcome: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Determine</a:t>
            </a:r>
            <a:r>
              <a:rPr sz="20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average</a:t>
            </a:r>
            <a:r>
              <a:rPr sz="20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atomic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mass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using</a:t>
            </a:r>
            <a:r>
              <a:rPr sz="20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isotopes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0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their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relative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abundance.</a:t>
            </a:r>
            <a:r>
              <a:rPr sz="2000" spc="3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Include:</a:t>
            </a:r>
            <a:r>
              <a:rPr sz="2000" i="1" spc="3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Atomic</a:t>
            </a:r>
            <a:r>
              <a:rPr sz="2000" i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mass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unit</a:t>
            </a:r>
            <a:r>
              <a:rPr sz="2000" i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(amu)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5303" y="1467611"/>
            <a:ext cx="4753356" cy="354482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22751" y="5038471"/>
            <a:ext cx="59061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2B1F"/>
                </a:solidFill>
                <a:latin typeface="Calibri"/>
                <a:cs typeface="Calibri"/>
              </a:rPr>
              <a:t>https://</a:t>
            </a:r>
            <a:r>
              <a:rPr sz="1100" spc="-10" dirty="0">
                <a:solidFill>
                  <a:srgbClr val="2E2B1F"/>
                </a:solidFill>
                <a:latin typeface="Calibri"/>
                <a:cs typeface="Calibri"/>
                <a:hlinkClick r:id="rId3"/>
              </a:rPr>
              <a:t>www.pastemagazine.com/blogs/lists/2014/07/the-100-greatest-simpsons-guest-stars.html?p=6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85064"/>
            <a:ext cx="52685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u="none" spc="-125" dirty="0">
                <a:latin typeface="Cambria"/>
                <a:cs typeface="Cambria"/>
              </a:rPr>
              <a:t>Periodic</a:t>
            </a:r>
            <a:r>
              <a:rPr b="0" u="none" spc="-175" dirty="0">
                <a:latin typeface="Cambria"/>
                <a:cs typeface="Cambria"/>
              </a:rPr>
              <a:t> </a:t>
            </a:r>
            <a:r>
              <a:rPr b="0" u="none" spc="-180" dirty="0">
                <a:latin typeface="Cambria"/>
                <a:cs typeface="Cambria"/>
              </a:rPr>
              <a:t>Table</a:t>
            </a:r>
            <a:r>
              <a:rPr b="0" u="none" spc="-170" dirty="0">
                <a:latin typeface="Cambria"/>
                <a:cs typeface="Cambria"/>
              </a:rPr>
              <a:t> </a:t>
            </a:r>
            <a:r>
              <a:rPr b="0" u="none" spc="-55" dirty="0">
                <a:latin typeface="Cambria"/>
                <a:cs typeface="Cambria"/>
              </a:rPr>
              <a:t>Review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071651"/>
            <a:ext cx="8136255" cy="16389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200" b="1" i="1" spc="-10" dirty="0">
                <a:solidFill>
                  <a:srgbClr val="2E2B1F"/>
                </a:solidFill>
                <a:latin typeface="Calibri"/>
                <a:cs typeface="Calibri"/>
              </a:rPr>
              <a:t>Recall</a:t>
            </a:r>
            <a:r>
              <a:rPr sz="2200" b="1" i="1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E2B1F"/>
                </a:solidFill>
                <a:latin typeface="Calibri"/>
                <a:cs typeface="Calibri"/>
              </a:rPr>
              <a:t>Senior</a:t>
            </a:r>
            <a:r>
              <a:rPr sz="22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E2B1F"/>
                </a:solidFill>
                <a:latin typeface="Calibri"/>
                <a:cs typeface="Calibri"/>
              </a:rPr>
              <a:t>1: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45"/>
              </a:spcBef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1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Atomic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PROTONS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30"/>
              </a:spcBef>
              <a:tabLst>
                <a:tab pos="6823709" algn="l"/>
              </a:tabLst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05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Atomic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mass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=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PROTONS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+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	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NEUTRONS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25"/>
              </a:spcBef>
            </a:pPr>
            <a:r>
              <a:rPr sz="2200" dirty="0">
                <a:solidFill>
                  <a:srgbClr val="2E2B1F"/>
                </a:solidFill>
                <a:latin typeface="Wingdings"/>
                <a:cs typeface="Wingdings"/>
              </a:rPr>
              <a:t></a:t>
            </a:r>
            <a:r>
              <a:rPr sz="2200" spc="-120" dirty="0">
                <a:solidFill>
                  <a:srgbClr val="2E2B1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Elements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usually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denoted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0217" y="5516371"/>
            <a:ext cx="604520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950" spc="55" dirty="0">
                <a:solidFill>
                  <a:srgbClr val="2E2B1F"/>
                </a:solidFill>
                <a:latin typeface="Cambria Math"/>
                <a:cs typeface="Cambria Math"/>
              </a:rPr>
              <a:t>12</a:t>
            </a:r>
            <a:endParaRPr sz="395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7739" y="5595315"/>
            <a:ext cx="15735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22960" algn="l"/>
              </a:tabLst>
            </a:pP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Ex)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	</a:t>
            </a:r>
            <a:r>
              <a:rPr sz="5925" spc="-37" baseline="-16877" dirty="0">
                <a:solidFill>
                  <a:srgbClr val="2E2B1F"/>
                </a:solidFill>
                <a:latin typeface="Cambria Math"/>
                <a:cs typeface="Cambria Math"/>
              </a:rPr>
              <a:t>6</a:t>
            </a:r>
            <a:r>
              <a:rPr sz="5400" spc="-25" dirty="0">
                <a:solidFill>
                  <a:srgbClr val="2E2B1F"/>
                </a:solidFill>
                <a:latin typeface="Cambria Math"/>
                <a:cs typeface="Cambria Math"/>
              </a:rPr>
              <a:t>𝐶</a:t>
            </a:r>
            <a:endParaRPr sz="5400">
              <a:latin typeface="Cambria Math"/>
              <a:cs typeface="Cambria Math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99232" y="2634984"/>
            <a:ext cx="4814962" cy="293425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294634" y="5175884"/>
            <a:ext cx="40570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E2B1F"/>
                </a:solidFill>
                <a:latin typeface="Calibri"/>
                <a:cs typeface="Calibri"/>
                <a:hlinkClick r:id="rId3"/>
              </a:rPr>
              <a:t>http://hyperphysics.phy-astr.gsu.edu/hbase/nuclear/nucnot.html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u="none" spc="-125" dirty="0">
                <a:latin typeface="Cambria"/>
                <a:cs typeface="Cambria"/>
              </a:rPr>
              <a:t>More</a:t>
            </a:r>
            <a:r>
              <a:rPr b="0" u="none" spc="-175" dirty="0">
                <a:latin typeface="Cambria"/>
                <a:cs typeface="Cambria"/>
              </a:rPr>
              <a:t> </a:t>
            </a:r>
            <a:r>
              <a:rPr b="0" u="none" spc="-100" dirty="0">
                <a:latin typeface="Cambria"/>
                <a:cs typeface="Cambria"/>
              </a:rPr>
              <a:t>about</a:t>
            </a:r>
            <a:r>
              <a:rPr b="0" u="none" spc="-204" dirty="0">
                <a:latin typeface="Cambria"/>
                <a:cs typeface="Cambria"/>
              </a:rPr>
              <a:t> </a:t>
            </a:r>
            <a:r>
              <a:rPr b="0" u="none" spc="-50" dirty="0">
                <a:latin typeface="Cambria"/>
                <a:cs typeface="Cambria"/>
              </a:rPr>
              <a:t>atoms…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002052"/>
            <a:ext cx="8755380" cy="36474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Protons</a:t>
            </a:r>
            <a:r>
              <a:rPr sz="2200" b="1" u="sng" spc="-6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Identify</a:t>
            </a:r>
            <a:r>
              <a:rPr sz="2200" b="1" u="sng" spc="-7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the</a:t>
            </a:r>
            <a:r>
              <a:rPr sz="2200" b="1" u="sng" spc="-8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element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protons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CANNOT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change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without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changing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ELEMENT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ie.</a:t>
            </a:r>
            <a:r>
              <a:rPr sz="2200" spc="409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If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6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protons,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it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MUST</a:t>
            </a:r>
            <a:r>
              <a:rPr sz="22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carbon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In</a:t>
            </a:r>
            <a:r>
              <a:rPr sz="2200" b="1" u="sng" spc="-8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</a:t>
            </a:r>
            <a:r>
              <a:rPr sz="2200" b="1" u="sng" spc="-7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Atoms</a:t>
            </a:r>
            <a:r>
              <a:rPr sz="2200" b="1" u="sng" spc="-6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Electrons</a:t>
            </a:r>
            <a:r>
              <a:rPr sz="2200" b="1" u="sng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=</a:t>
            </a:r>
            <a:r>
              <a:rPr sz="2200" b="1" u="sng" spc="-8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Protons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electrons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CAN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change,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it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forms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ION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Neutrons</a:t>
            </a:r>
            <a:r>
              <a:rPr sz="2200" b="1" u="sng" spc="-5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Stabilize</a:t>
            </a:r>
            <a:r>
              <a:rPr sz="2200" b="1" u="sng" spc="-7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the</a:t>
            </a:r>
            <a:r>
              <a:rPr sz="2200" b="1" u="sng" spc="-6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Nucleus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Neutrons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NEUTRAL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simply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keep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protons</a:t>
            </a:r>
            <a:r>
              <a:rPr sz="2200" spc="-8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from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REPELLING</a:t>
            </a:r>
            <a:r>
              <a:rPr sz="22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200" spc="-9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other.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>
              <a:lnSpc>
                <a:spcPct val="100000"/>
              </a:lnSpc>
              <a:spcBef>
                <a:spcPts val="95"/>
              </a:spcBef>
            </a:pPr>
            <a:r>
              <a:rPr spc="-95" dirty="0"/>
              <a:t>Isotopes:</a:t>
            </a:r>
          </a:p>
        </p:txBody>
      </p:sp>
      <p:sp>
        <p:nvSpPr>
          <p:cNvPr id="3" name="object 3"/>
          <p:cNvSpPr/>
          <p:nvPr/>
        </p:nvSpPr>
        <p:spPr>
          <a:xfrm>
            <a:off x="6230111" y="3471671"/>
            <a:ext cx="510540" cy="18415"/>
          </a:xfrm>
          <a:custGeom>
            <a:avLst/>
            <a:gdLst/>
            <a:ahLst/>
            <a:cxnLst/>
            <a:rect l="l" t="t" r="r" b="b"/>
            <a:pathLst>
              <a:path w="510540" h="18414">
                <a:moveTo>
                  <a:pt x="510539" y="0"/>
                </a:moveTo>
                <a:lnTo>
                  <a:pt x="0" y="0"/>
                </a:lnTo>
                <a:lnTo>
                  <a:pt x="0" y="18287"/>
                </a:lnTo>
                <a:lnTo>
                  <a:pt x="510539" y="18287"/>
                </a:lnTo>
                <a:lnTo>
                  <a:pt x="510539" y="0"/>
                </a:lnTo>
                <a:close/>
              </a:path>
            </a:pathLst>
          </a:custGeom>
          <a:solidFill>
            <a:srgbClr val="2E2B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639" y="853186"/>
            <a:ext cx="10596245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065" indent="-22796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Isotopes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same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ELEMENT</a:t>
            </a:r>
            <a:r>
              <a:rPr sz="22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(same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#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PROTONS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),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different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numbers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endParaRPr sz="2200">
              <a:latin typeface="Calibri"/>
              <a:cs typeface="Calibri"/>
            </a:endParaRPr>
          </a:p>
          <a:p>
            <a:pPr marL="266700">
              <a:lnSpc>
                <a:spcPct val="100000"/>
              </a:lnSpc>
            </a:pP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NEUTRONS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915"/>
              </a:spcBef>
              <a:buClr>
                <a:srgbClr val="A9A47B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Neutrons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STABILIZE</a:t>
            </a:r>
            <a:r>
              <a:rPr sz="2200" b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nucleus,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which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can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done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different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ARRANGEMENTS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1320"/>
              </a:spcBef>
              <a:buClr>
                <a:srgbClr val="A9A47B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They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200" spc="-7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same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ATOMIC</a:t>
            </a:r>
            <a:r>
              <a:rPr sz="2200" b="1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2E2B1F"/>
                </a:solidFill>
                <a:latin typeface="Calibri"/>
                <a:cs typeface="Calibri"/>
              </a:rPr>
              <a:t>number,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but</a:t>
            </a:r>
            <a:r>
              <a:rPr sz="2200" spc="-8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different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MASSES</a:t>
            </a:r>
            <a:endParaRPr sz="22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1320"/>
              </a:spcBef>
              <a:buClr>
                <a:srgbClr val="A9A47B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AVERAGE</a:t>
            </a:r>
            <a:r>
              <a:rPr sz="22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mass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isotope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element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PROPERTY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that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element.</a:t>
            </a:r>
            <a:endParaRPr sz="2200">
              <a:latin typeface="Calibri"/>
              <a:cs typeface="Calibri"/>
            </a:endParaRPr>
          </a:p>
          <a:p>
            <a:pPr marL="266065" indent="-227965">
              <a:lnSpc>
                <a:spcPct val="100000"/>
              </a:lnSpc>
              <a:spcBef>
                <a:spcPts val="1320"/>
              </a:spcBef>
              <a:buClr>
                <a:srgbClr val="A9A47B"/>
              </a:buClr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Isotopes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are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usually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represented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SODIUM-</a:t>
            </a:r>
            <a:r>
              <a:rPr sz="22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24</a:t>
            </a:r>
            <a:r>
              <a:rPr sz="2200" b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or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175" b="1" spc="-30" baseline="24904" dirty="0">
                <a:solidFill>
                  <a:srgbClr val="2E2B1F"/>
                </a:solidFill>
                <a:latin typeface="Calibri"/>
                <a:cs typeface="Calibri"/>
              </a:rPr>
              <a:t>24</a:t>
            </a:r>
            <a:r>
              <a:rPr sz="2200" b="1" spc="-20" dirty="0">
                <a:solidFill>
                  <a:srgbClr val="2E2B1F"/>
                </a:solidFill>
                <a:latin typeface="Calibri"/>
                <a:cs typeface="Calibri"/>
              </a:rPr>
              <a:t>Na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2200" b="1" u="sng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Example:</a:t>
            </a:r>
            <a:endParaRPr sz="22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Hydrogen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3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naturally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occurring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isotopes: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19928" y="3998976"/>
            <a:ext cx="5250180" cy="263956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88340" y="5610250"/>
            <a:ext cx="2560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Hydrogen</a:t>
            </a:r>
            <a:r>
              <a:rPr sz="1800" u="sng" spc="-4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sng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Isotopes</a:t>
            </a:r>
            <a:r>
              <a:rPr sz="1800" u="sng" spc="-7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sng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Analogy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1096" y="6606641"/>
            <a:ext cx="32797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E2B1F"/>
                </a:solidFill>
                <a:latin typeface="Calibri"/>
                <a:cs typeface="Calibri"/>
              </a:rPr>
              <a:t>https://en.wikipedia.org/wiki/Isotopes_of_hydrogen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21" y="249428"/>
            <a:ext cx="305435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u="none" spc="-125" dirty="0">
                <a:latin typeface="Cambria"/>
                <a:cs typeface="Cambria"/>
              </a:rPr>
              <a:t>Atomic</a:t>
            </a:r>
            <a:r>
              <a:rPr b="0" u="none" spc="-215" dirty="0">
                <a:latin typeface="Cambria"/>
                <a:cs typeface="Cambria"/>
              </a:rPr>
              <a:t> </a:t>
            </a:r>
            <a:r>
              <a:rPr b="0" u="none" spc="-30" dirty="0">
                <a:latin typeface="Cambria"/>
                <a:cs typeface="Cambria"/>
              </a:rPr>
              <a:t>Mass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dirty="0"/>
              <a:t>Atomic</a:t>
            </a:r>
            <a:r>
              <a:rPr spc="-50" dirty="0"/>
              <a:t> </a:t>
            </a:r>
            <a:r>
              <a:rPr dirty="0"/>
              <a:t>Mass</a:t>
            </a:r>
            <a:r>
              <a:rPr spc="-15" dirty="0"/>
              <a:t> </a:t>
            </a:r>
            <a:r>
              <a:rPr dirty="0"/>
              <a:t>Unit</a:t>
            </a:r>
            <a:r>
              <a:rPr spc="-25" dirty="0"/>
              <a:t> </a:t>
            </a:r>
            <a:r>
              <a:rPr dirty="0"/>
              <a:t>(amu,</a:t>
            </a:r>
            <a:r>
              <a:rPr spc="-20" dirty="0"/>
              <a:t> </a:t>
            </a:r>
            <a:r>
              <a:rPr dirty="0"/>
              <a:t>u,</a:t>
            </a:r>
            <a:r>
              <a:rPr spc="-20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spc="-25" dirty="0"/>
              <a:t>µ):</a:t>
            </a:r>
          </a:p>
          <a:p>
            <a:pPr marL="26670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66700" algn="l"/>
              </a:tabLst>
            </a:pPr>
            <a:r>
              <a:rPr b="0" u="none" dirty="0">
                <a:latin typeface="Calibri"/>
                <a:cs typeface="Calibri"/>
              </a:rPr>
              <a:t>Is</a:t>
            </a:r>
            <a:r>
              <a:rPr b="0" u="none" spc="-1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1/12</a:t>
            </a:r>
            <a:r>
              <a:rPr sz="2400" b="0" u="none" baseline="24305" dirty="0">
                <a:latin typeface="Calibri"/>
                <a:cs typeface="Calibri"/>
              </a:rPr>
              <a:t>th</a:t>
            </a:r>
            <a:r>
              <a:rPr sz="2400" b="0" u="none" spc="240" baseline="24305" dirty="0">
                <a:latin typeface="Calibri"/>
                <a:cs typeface="Calibri"/>
              </a:rPr>
              <a:t> </a:t>
            </a:r>
            <a:r>
              <a:rPr sz="2400" b="0" u="none" dirty="0">
                <a:latin typeface="Calibri"/>
                <a:cs typeface="Calibri"/>
              </a:rPr>
              <a:t>the</a:t>
            </a:r>
            <a:r>
              <a:rPr sz="2400" b="0" u="none" spc="-5" dirty="0">
                <a:latin typeface="Calibri"/>
                <a:cs typeface="Calibri"/>
              </a:rPr>
              <a:t> </a:t>
            </a:r>
            <a:r>
              <a:rPr sz="2400" b="0" u="none" dirty="0">
                <a:latin typeface="Calibri"/>
                <a:cs typeface="Calibri"/>
              </a:rPr>
              <a:t>mass</a:t>
            </a:r>
            <a:r>
              <a:rPr sz="2400" b="0" u="none" spc="-25" dirty="0">
                <a:latin typeface="Calibri"/>
                <a:cs typeface="Calibri"/>
              </a:rPr>
              <a:t> </a:t>
            </a:r>
            <a:r>
              <a:rPr sz="2400" b="0" u="none" dirty="0">
                <a:latin typeface="Calibri"/>
                <a:cs typeface="Calibri"/>
              </a:rPr>
              <a:t>of</a:t>
            </a:r>
            <a:r>
              <a:rPr sz="2400" b="0" u="none" spc="-10" dirty="0">
                <a:latin typeface="Calibri"/>
                <a:cs typeface="Calibri"/>
              </a:rPr>
              <a:t> </a:t>
            </a:r>
            <a:r>
              <a:rPr sz="2400" b="0" u="none" dirty="0">
                <a:latin typeface="Calibri"/>
                <a:cs typeface="Calibri"/>
              </a:rPr>
              <a:t>a </a:t>
            </a:r>
            <a:r>
              <a:rPr sz="2400" u="heavy" spc="-10" dirty="0">
                <a:uFill>
                  <a:solidFill>
                    <a:srgbClr val="2E2B1F"/>
                  </a:solidFill>
                </a:uFill>
              </a:rPr>
              <a:t>C-</a:t>
            </a:r>
            <a:r>
              <a:rPr sz="2400" u="heavy" dirty="0">
                <a:uFill>
                  <a:solidFill>
                    <a:srgbClr val="2E2B1F"/>
                  </a:solidFill>
                </a:uFill>
              </a:rPr>
              <a:t>12</a:t>
            </a:r>
            <a:r>
              <a:rPr sz="2400" u="none" spc="-5" dirty="0"/>
              <a:t> </a:t>
            </a:r>
            <a:r>
              <a:rPr sz="2400" b="0" u="none" spc="-10" dirty="0">
                <a:latin typeface="Calibri"/>
                <a:cs typeface="Calibri"/>
              </a:rPr>
              <a:t>atom.</a:t>
            </a:r>
            <a:endParaRPr sz="24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66700" algn="l"/>
              </a:tabLst>
            </a:pPr>
            <a:r>
              <a:rPr b="0" u="none" dirty="0">
                <a:latin typeface="Calibri"/>
                <a:cs typeface="Calibri"/>
              </a:rPr>
              <a:t>The</a:t>
            </a:r>
            <a:r>
              <a:rPr b="0" u="none" spc="-3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reasons</a:t>
            </a:r>
            <a:r>
              <a:rPr b="0" u="none" spc="-2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for</a:t>
            </a:r>
            <a:r>
              <a:rPr b="0" u="none" spc="-3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using</a:t>
            </a:r>
            <a:r>
              <a:rPr b="0" u="none" spc="-3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the</a:t>
            </a:r>
            <a:r>
              <a:rPr b="0" u="none" spc="-15" dirty="0">
                <a:latin typeface="Calibri"/>
                <a:cs typeface="Calibri"/>
              </a:rPr>
              <a:t> </a:t>
            </a:r>
            <a:r>
              <a:rPr u="heavy" dirty="0">
                <a:uFill>
                  <a:solidFill>
                    <a:srgbClr val="2E2B1F"/>
                  </a:solidFill>
                </a:uFill>
              </a:rPr>
              <a:t>C-12</a:t>
            </a:r>
            <a:r>
              <a:rPr u="none" spc="-20" dirty="0"/>
              <a:t> </a:t>
            </a:r>
            <a:r>
              <a:rPr b="0" u="none" spc="-10" dirty="0">
                <a:latin typeface="Calibri"/>
                <a:cs typeface="Calibri"/>
              </a:rPr>
              <a:t>isotope:</a:t>
            </a:r>
          </a:p>
          <a:p>
            <a:pPr marL="563245" lvl="1" indent="-227965">
              <a:lnSpc>
                <a:spcPct val="100000"/>
              </a:lnSpc>
              <a:spcBef>
                <a:spcPts val="509"/>
              </a:spcBef>
              <a:buClr>
                <a:srgbClr val="9CBDBC"/>
              </a:buClr>
              <a:buFont typeface="Arial"/>
              <a:buChar char="•"/>
              <a:tabLst>
                <a:tab pos="563245" algn="l"/>
                <a:tab pos="563880" algn="l"/>
              </a:tabLst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It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very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COMMON</a:t>
            </a:r>
            <a:endParaRPr sz="2000">
              <a:latin typeface="Calibri"/>
              <a:cs typeface="Calibri"/>
            </a:endParaRPr>
          </a:p>
          <a:p>
            <a:pPr marL="563245" lvl="1" indent="-227965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"/>
              <a:buChar char="•"/>
              <a:tabLst>
                <a:tab pos="563245" algn="l"/>
                <a:tab pos="563880" algn="l"/>
              </a:tabLst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It</a:t>
            </a:r>
            <a:r>
              <a:rPr sz="20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results in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nearly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WHOLE</a:t>
            </a:r>
            <a:r>
              <a:rPr sz="20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number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MASSES</a:t>
            </a:r>
            <a:r>
              <a:rPr sz="2000" b="1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most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other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elements</a:t>
            </a:r>
            <a:endParaRPr sz="2000">
              <a:latin typeface="Calibri"/>
              <a:cs typeface="Calibri"/>
            </a:endParaRPr>
          </a:p>
          <a:p>
            <a:pPr marL="563245" lvl="1" indent="-227965">
              <a:lnSpc>
                <a:spcPct val="100000"/>
              </a:lnSpc>
              <a:spcBef>
                <a:spcPts val="475"/>
              </a:spcBef>
              <a:buClr>
                <a:srgbClr val="9CBDBC"/>
              </a:buClr>
              <a:buFont typeface="Arial"/>
              <a:buChar char="•"/>
              <a:tabLst>
                <a:tab pos="563245" algn="l"/>
                <a:tab pos="563880" algn="l"/>
              </a:tabLst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It</a:t>
            </a:r>
            <a:r>
              <a:rPr sz="20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gives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HYDROGEN</a:t>
            </a:r>
            <a:r>
              <a:rPr sz="20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(lightest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element)</a:t>
            </a:r>
            <a:r>
              <a:rPr sz="20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mass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nearly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2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1AMU</a:t>
            </a:r>
            <a:endParaRPr sz="2000">
              <a:latin typeface="Calibri"/>
              <a:cs typeface="Calibri"/>
            </a:endParaRPr>
          </a:p>
          <a:p>
            <a:pPr marL="266700" indent="-228600">
              <a:lnSpc>
                <a:spcPct val="100000"/>
              </a:lnSpc>
              <a:spcBef>
                <a:spcPts val="550"/>
              </a:spcBef>
              <a:buClr>
                <a:srgbClr val="A9A47B"/>
              </a:buClr>
              <a:buFont typeface="Arial"/>
              <a:buChar char="•"/>
              <a:tabLst>
                <a:tab pos="266700" algn="l"/>
                <a:tab pos="2961640" algn="l"/>
              </a:tabLst>
            </a:pPr>
            <a:r>
              <a:rPr b="0" u="none" dirty="0">
                <a:latin typeface="Calibri"/>
                <a:cs typeface="Calibri"/>
              </a:rPr>
              <a:t>It</a:t>
            </a:r>
            <a:r>
              <a:rPr b="0" u="none" spc="-5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is</a:t>
            </a:r>
            <a:r>
              <a:rPr b="0" u="none" spc="-2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extremely</a:t>
            </a:r>
            <a:r>
              <a:rPr b="0" u="none" spc="-40" dirty="0">
                <a:latin typeface="Calibri"/>
                <a:cs typeface="Calibri"/>
              </a:rPr>
              <a:t> </a:t>
            </a:r>
            <a:r>
              <a:rPr b="0" u="none" spc="-10" dirty="0">
                <a:latin typeface="Calibri"/>
                <a:cs typeface="Calibri"/>
              </a:rPr>
              <a:t>small!</a:t>
            </a:r>
            <a:r>
              <a:rPr b="0" u="none" dirty="0">
                <a:latin typeface="Calibri"/>
                <a:cs typeface="Calibri"/>
              </a:rPr>
              <a:t>	1amu =</a:t>
            </a:r>
            <a:r>
              <a:rPr b="0" u="none" spc="30" dirty="0">
                <a:latin typeface="Calibri"/>
                <a:cs typeface="Calibri"/>
              </a:rPr>
              <a:t> </a:t>
            </a:r>
            <a:r>
              <a:rPr i="1" u="none" spc="-10" dirty="0">
                <a:latin typeface="Calibri"/>
                <a:cs typeface="Calibri"/>
              </a:rPr>
              <a:t>1.66x10</a:t>
            </a:r>
            <a:r>
              <a:rPr sz="2400" i="1" u="none" spc="-15" baseline="24305" dirty="0">
                <a:latin typeface="Calibri"/>
                <a:cs typeface="Calibri"/>
              </a:rPr>
              <a:t>-</a:t>
            </a:r>
            <a:r>
              <a:rPr sz="2400" i="1" u="none" spc="-30" baseline="24305" dirty="0">
                <a:latin typeface="Calibri"/>
                <a:cs typeface="Calibri"/>
              </a:rPr>
              <a:t>27</a:t>
            </a:r>
            <a:r>
              <a:rPr sz="2400" i="1" u="none" spc="-20" dirty="0">
                <a:latin typeface="Calibri"/>
                <a:cs typeface="Calibri"/>
              </a:rPr>
              <a:t>kg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A9A47B"/>
              </a:buClr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pc="-10" dirty="0"/>
              <a:t>Average</a:t>
            </a:r>
            <a:r>
              <a:rPr spc="-120" dirty="0"/>
              <a:t> </a:t>
            </a:r>
            <a:r>
              <a:rPr dirty="0"/>
              <a:t>Atomic</a:t>
            </a:r>
            <a:r>
              <a:rPr spc="-120" dirty="0"/>
              <a:t> </a:t>
            </a:r>
            <a:r>
              <a:rPr spc="-10" dirty="0"/>
              <a:t>Mass:</a:t>
            </a:r>
          </a:p>
          <a:p>
            <a:pPr marL="266700" marR="17780" indent="-228600">
              <a:lnSpc>
                <a:spcPct val="100000"/>
              </a:lnSpc>
              <a:spcBef>
                <a:spcPts val="580"/>
              </a:spcBef>
              <a:buClr>
                <a:srgbClr val="A9A47B"/>
              </a:buClr>
              <a:buFont typeface="Arial"/>
              <a:buChar char="•"/>
              <a:tabLst>
                <a:tab pos="266700" algn="l"/>
              </a:tabLst>
            </a:pPr>
            <a:r>
              <a:rPr b="0" u="none" dirty="0">
                <a:latin typeface="Calibri"/>
                <a:cs typeface="Calibri"/>
              </a:rPr>
              <a:t>Most</a:t>
            </a:r>
            <a:r>
              <a:rPr b="0" u="none" spc="-5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elements</a:t>
            </a:r>
            <a:r>
              <a:rPr b="0" u="none" spc="-2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have</a:t>
            </a:r>
            <a:r>
              <a:rPr b="0" u="none" spc="-3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isotopes,</a:t>
            </a:r>
            <a:r>
              <a:rPr b="0" u="none" spc="-3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meaning</a:t>
            </a:r>
            <a:r>
              <a:rPr b="0" u="none" spc="-4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that</a:t>
            </a:r>
            <a:r>
              <a:rPr b="0" u="none" spc="-4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there</a:t>
            </a:r>
            <a:r>
              <a:rPr b="0" u="none" spc="-3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are</a:t>
            </a:r>
            <a:r>
              <a:rPr b="0" u="none" spc="-2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atoms</a:t>
            </a:r>
            <a:r>
              <a:rPr b="0" u="none" spc="-5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of</a:t>
            </a:r>
            <a:r>
              <a:rPr b="0" u="none" spc="-3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the</a:t>
            </a:r>
            <a:r>
              <a:rPr b="0" u="none" spc="-30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same</a:t>
            </a:r>
            <a:r>
              <a:rPr b="0" u="none" spc="-35" dirty="0">
                <a:latin typeface="Calibri"/>
                <a:cs typeface="Calibri"/>
              </a:rPr>
              <a:t> </a:t>
            </a:r>
            <a:r>
              <a:rPr b="0" u="none" dirty="0">
                <a:latin typeface="Calibri"/>
                <a:cs typeface="Calibri"/>
              </a:rPr>
              <a:t>element</a:t>
            </a:r>
            <a:r>
              <a:rPr b="0" u="none" spc="-40" dirty="0">
                <a:latin typeface="Calibri"/>
                <a:cs typeface="Calibri"/>
              </a:rPr>
              <a:t> </a:t>
            </a:r>
            <a:r>
              <a:rPr b="0" u="none" spc="-20" dirty="0">
                <a:latin typeface="Calibri"/>
                <a:cs typeface="Calibri"/>
              </a:rPr>
              <a:t>with </a:t>
            </a:r>
            <a:r>
              <a:rPr b="0" u="none" spc="-10" dirty="0">
                <a:latin typeface="Calibri"/>
                <a:cs typeface="Calibri"/>
              </a:rPr>
              <a:t>different</a:t>
            </a:r>
            <a:r>
              <a:rPr b="0" u="none" spc="-60" dirty="0">
                <a:latin typeface="Calibri"/>
                <a:cs typeface="Calibri"/>
              </a:rPr>
              <a:t> </a:t>
            </a:r>
            <a:r>
              <a:rPr u="heavy" spc="-10" dirty="0">
                <a:uFill>
                  <a:solidFill>
                    <a:srgbClr val="2E2B1F"/>
                  </a:solidFill>
                </a:uFill>
              </a:rPr>
              <a:t>MASS</a:t>
            </a:r>
            <a:r>
              <a:rPr b="0" u="none" spc="-10" dirty="0"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039" y="249428"/>
            <a:ext cx="6822440" cy="1024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80">
              <a:lnSpc>
                <a:spcPts val="5495"/>
              </a:lnSpc>
              <a:spcBef>
                <a:spcPts val="95"/>
              </a:spcBef>
            </a:pPr>
            <a:r>
              <a:rPr b="0" u="none" spc="-10" dirty="0">
                <a:latin typeface="Cambria"/>
                <a:cs typeface="Cambria"/>
              </a:rPr>
              <a:t>Example:</a:t>
            </a:r>
          </a:p>
          <a:p>
            <a:pPr marL="12700">
              <a:lnSpc>
                <a:spcPts val="2375"/>
              </a:lnSpc>
            </a:pPr>
            <a:r>
              <a:rPr sz="2000" b="0" u="none" dirty="0">
                <a:solidFill>
                  <a:srgbClr val="2E2B1F"/>
                </a:solidFill>
                <a:latin typeface="Calibri"/>
                <a:cs typeface="Calibri"/>
              </a:rPr>
              <a:t>Chlorine</a:t>
            </a:r>
            <a:r>
              <a:rPr sz="2000" b="0" u="none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0" u="none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000" b="0" u="none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0" u="none" dirty="0">
                <a:solidFill>
                  <a:srgbClr val="2E2B1F"/>
                </a:solidFill>
                <a:latin typeface="Calibri"/>
                <a:cs typeface="Calibri"/>
              </a:rPr>
              <a:t>two</a:t>
            </a:r>
            <a:r>
              <a:rPr sz="2000" b="0" u="none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0" u="none" dirty="0">
                <a:solidFill>
                  <a:srgbClr val="2E2B1F"/>
                </a:solidFill>
                <a:latin typeface="Calibri"/>
                <a:cs typeface="Calibri"/>
              </a:rPr>
              <a:t>common</a:t>
            </a:r>
            <a:r>
              <a:rPr sz="2000" b="0" u="none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0" u="none" dirty="0">
                <a:solidFill>
                  <a:srgbClr val="2E2B1F"/>
                </a:solidFill>
                <a:latin typeface="Calibri"/>
                <a:cs typeface="Calibri"/>
              </a:rPr>
              <a:t>isotopes:</a:t>
            </a:r>
            <a:r>
              <a:rPr sz="2000" b="0" u="none" spc="4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i="1" u="none" spc="-10" dirty="0">
                <a:solidFill>
                  <a:srgbClr val="2E2B1F"/>
                </a:solidFill>
                <a:latin typeface="Calibri"/>
                <a:cs typeface="Calibri"/>
              </a:rPr>
              <a:t>Chlorine-</a:t>
            </a:r>
            <a:r>
              <a:rPr sz="2000" i="1" u="none" dirty="0">
                <a:solidFill>
                  <a:srgbClr val="2E2B1F"/>
                </a:solidFill>
                <a:latin typeface="Calibri"/>
                <a:cs typeface="Calibri"/>
              </a:rPr>
              <a:t>35</a:t>
            </a:r>
            <a:r>
              <a:rPr sz="2000" i="1" u="none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0" u="none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000" b="0" u="none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i="1" u="none" spc="-10" dirty="0">
                <a:solidFill>
                  <a:srgbClr val="2E2B1F"/>
                </a:solidFill>
                <a:latin typeface="Calibri"/>
                <a:cs typeface="Calibri"/>
              </a:rPr>
              <a:t>Chlorine-</a:t>
            </a:r>
            <a:r>
              <a:rPr sz="2000" i="1" u="none" spc="-25" dirty="0">
                <a:solidFill>
                  <a:srgbClr val="2E2B1F"/>
                </a:solidFill>
                <a:latin typeface="Calibri"/>
                <a:cs typeface="Calibri"/>
              </a:rPr>
              <a:t>37</a:t>
            </a:r>
            <a:r>
              <a:rPr sz="2000" b="0" u="none" spc="-25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039" y="3604615"/>
            <a:ext cx="10883265" cy="292862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537845" indent="-227965">
              <a:lnSpc>
                <a:spcPct val="100000"/>
              </a:lnSpc>
              <a:spcBef>
                <a:spcPts val="940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Any</a:t>
            </a:r>
            <a:r>
              <a:rPr sz="20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SAMPLE</a:t>
            </a:r>
            <a:r>
              <a:rPr sz="20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chlorine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will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have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atoms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BOTH</a:t>
            </a:r>
            <a:r>
              <a:rPr sz="2000" b="1" u="heavy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ISOTOPES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840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most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elements</a:t>
            </a:r>
            <a:r>
              <a:rPr sz="2000" spc="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AMOUNTS</a:t>
            </a:r>
            <a:r>
              <a:rPr sz="2000" b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ISOTOPE</a:t>
            </a:r>
            <a:r>
              <a:rPr sz="20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in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any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SAMPLE</a:t>
            </a:r>
            <a:r>
              <a:rPr sz="20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CONSTANT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537845" marR="5080" indent="-227965">
              <a:lnSpc>
                <a:spcPts val="2160"/>
              </a:lnSpc>
              <a:spcBef>
                <a:spcPts val="1115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Because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composition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constant,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we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can</a:t>
            </a:r>
            <a:r>
              <a:rPr sz="20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an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AVERAGE</a:t>
            </a:r>
            <a:r>
              <a:rPr sz="2000" b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r>
              <a:rPr sz="2000" b="1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for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chlorine,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taking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amount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isotope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into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account.</a:t>
            </a:r>
            <a:endParaRPr sz="20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805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This</a:t>
            </a:r>
            <a:r>
              <a:rPr sz="20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percentage</a:t>
            </a:r>
            <a:r>
              <a:rPr sz="20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called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RELATIVE</a:t>
            </a:r>
            <a:r>
              <a:rPr sz="2000" b="1" u="heavy" spc="-4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ABUNDANCE</a:t>
            </a:r>
            <a:r>
              <a:rPr sz="2000" b="1" i="1" spc="-1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 sample</a:t>
            </a:r>
            <a:r>
              <a:rPr sz="2000" spc="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chlorine</a:t>
            </a:r>
            <a:r>
              <a:rPr sz="2000" spc="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000" spc="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75%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chlorine-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35,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000" spc="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25%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chlorine-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37.</a:t>
            </a:r>
            <a:endParaRPr sz="20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1900" b="1" i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average</a:t>
            </a:r>
            <a:r>
              <a:rPr sz="1900" b="1" i="1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mass</a:t>
            </a:r>
            <a:r>
              <a:rPr sz="1900" b="1" i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1900" b="1" i="1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Cl</a:t>
            </a:r>
            <a:r>
              <a:rPr sz="1900" b="1" i="1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should</a:t>
            </a:r>
            <a:r>
              <a:rPr sz="1900" b="1" i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be</a:t>
            </a:r>
            <a:r>
              <a:rPr sz="1900" b="1" i="1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between</a:t>
            </a:r>
            <a:r>
              <a:rPr sz="1900" b="1" i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35</a:t>
            </a:r>
            <a:r>
              <a:rPr sz="1900" b="1" i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1900" b="1" i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37amu</a:t>
            </a:r>
            <a:r>
              <a:rPr sz="1900" b="1" i="1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(but</a:t>
            </a:r>
            <a:r>
              <a:rPr sz="1900" b="1" i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closer</a:t>
            </a:r>
            <a:r>
              <a:rPr sz="1900" b="1" i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1900" b="1" i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1900" b="1" i="1" spc="-25" dirty="0">
                <a:solidFill>
                  <a:srgbClr val="2E2B1F"/>
                </a:solidFill>
                <a:latin typeface="Calibri"/>
                <a:cs typeface="Calibri"/>
              </a:rPr>
              <a:t>35)</a:t>
            </a:r>
            <a:endParaRPr sz="19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8276" y="1389888"/>
            <a:ext cx="3240024" cy="18699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3328" y="1335024"/>
            <a:ext cx="2563368" cy="192481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891410" y="3153918"/>
            <a:ext cx="36652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2E2B1F"/>
                </a:solidFill>
                <a:latin typeface="Calibri"/>
                <a:cs typeface="Calibri"/>
              </a:rPr>
              <a:t>https://2009rt8sciafifa.wordpress.com/chemical-interactions-</a:t>
            </a:r>
            <a:r>
              <a:rPr sz="1100" spc="-25" dirty="0">
                <a:solidFill>
                  <a:srgbClr val="2E2B1F"/>
                </a:solidFill>
                <a:latin typeface="Calibri"/>
                <a:cs typeface="Calibri"/>
              </a:rPr>
              <a:t>2/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21" y="328676"/>
            <a:ext cx="6905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1" u="none" spc="-90" dirty="0">
                <a:latin typeface="Cambria"/>
                <a:cs typeface="Cambria"/>
              </a:rPr>
              <a:t>How</a:t>
            </a:r>
            <a:r>
              <a:rPr sz="3600" i="1" u="none" spc="-175" dirty="0">
                <a:latin typeface="Cambria"/>
                <a:cs typeface="Cambria"/>
              </a:rPr>
              <a:t> </a:t>
            </a:r>
            <a:r>
              <a:rPr sz="3600" i="1" u="none" spc="-50" dirty="0">
                <a:latin typeface="Cambria"/>
                <a:cs typeface="Cambria"/>
              </a:rPr>
              <a:t>do</a:t>
            </a:r>
            <a:r>
              <a:rPr sz="3600" i="1" u="none" spc="-180" dirty="0">
                <a:latin typeface="Cambria"/>
                <a:cs typeface="Cambria"/>
              </a:rPr>
              <a:t> </a:t>
            </a:r>
            <a:r>
              <a:rPr sz="3600" i="1" u="none" spc="-55" dirty="0">
                <a:latin typeface="Cambria"/>
                <a:cs typeface="Cambria"/>
              </a:rPr>
              <a:t>we</a:t>
            </a:r>
            <a:r>
              <a:rPr sz="3600" i="1" u="none" spc="-180" dirty="0">
                <a:latin typeface="Cambria"/>
                <a:cs typeface="Cambria"/>
              </a:rPr>
              <a:t> </a:t>
            </a:r>
            <a:r>
              <a:rPr sz="3600" i="1" u="none" spc="-100" dirty="0">
                <a:latin typeface="Cambria"/>
                <a:cs typeface="Cambria"/>
              </a:rPr>
              <a:t>calculate</a:t>
            </a:r>
            <a:r>
              <a:rPr sz="3600" i="1" u="none" spc="-210" dirty="0">
                <a:latin typeface="Cambria"/>
                <a:cs typeface="Cambria"/>
              </a:rPr>
              <a:t> </a:t>
            </a:r>
            <a:r>
              <a:rPr sz="3600" i="1" u="none" spc="-105" dirty="0">
                <a:latin typeface="Cambria"/>
                <a:cs typeface="Cambria"/>
              </a:rPr>
              <a:t>average</a:t>
            </a:r>
            <a:r>
              <a:rPr sz="3600" i="1" u="none" spc="-210" dirty="0">
                <a:latin typeface="Cambria"/>
                <a:cs typeface="Cambria"/>
              </a:rPr>
              <a:t> </a:t>
            </a:r>
            <a:r>
              <a:rPr sz="3600" i="1" u="none" spc="-60" dirty="0">
                <a:latin typeface="Cambria"/>
                <a:cs typeface="Cambria"/>
              </a:rPr>
              <a:t>mass?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039" y="997457"/>
            <a:ext cx="6278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You</a:t>
            </a:r>
            <a:r>
              <a:rPr sz="20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need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know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RELATIVE</a:t>
            </a:r>
            <a:r>
              <a:rPr sz="2000" b="1" u="heavy" spc="-3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ABUNDANCE</a:t>
            </a:r>
            <a:r>
              <a:rPr sz="20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all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isotopes.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39" y="2766538"/>
            <a:ext cx="9739630" cy="11226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Next,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spc="-4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MULTIPLY</a:t>
            </a:r>
            <a:r>
              <a:rPr sz="2000" b="1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isotope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with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its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ABUNDANCE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.</a:t>
            </a:r>
            <a:r>
              <a:rPr sz="2000" spc="39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(this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WEIGHTS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isotope)</a:t>
            </a:r>
            <a:endParaRPr sz="2000">
              <a:latin typeface="Calibri"/>
              <a:cs typeface="Calibri"/>
            </a:endParaRPr>
          </a:p>
          <a:p>
            <a:pPr marL="537845" indent="-22796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b="1" i="1" dirty="0">
                <a:solidFill>
                  <a:srgbClr val="2E2B1F"/>
                </a:solidFill>
                <a:latin typeface="Calibri"/>
                <a:cs typeface="Calibri"/>
              </a:rPr>
              <a:t>Note:</a:t>
            </a:r>
            <a:r>
              <a:rPr sz="2000" b="1" i="1" spc="3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Use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exact</a:t>
            </a:r>
            <a:r>
              <a:rPr sz="2000" spc="-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mass</a:t>
            </a:r>
            <a:r>
              <a:rPr sz="20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each</a:t>
            </a:r>
            <a:r>
              <a:rPr sz="20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isotope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if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given.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Finally,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ADD</a:t>
            </a:r>
            <a:r>
              <a:rPr sz="20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WEIGHTED</a:t>
            </a:r>
            <a:r>
              <a:rPr sz="2000" b="1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Calibri"/>
                <a:cs typeface="Calibri"/>
              </a:rPr>
              <a:t>MASSES</a:t>
            </a:r>
            <a:r>
              <a:rPr sz="2000" b="1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to</a:t>
            </a:r>
            <a:r>
              <a:rPr sz="20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get</a:t>
            </a:r>
            <a:r>
              <a:rPr sz="20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average</a:t>
            </a:r>
            <a:r>
              <a:rPr sz="20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E2B1F"/>
                </a:solidFill>
                <a:latin typeface="Calibri"/>
                <a:cs typeface="Calibri"/>
              </a:rPr>
              <a:t>atomic</a:t>
            </a:r>
            <a:r>
              <a:rPr sz="2000" spc="-1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libri"/>
                <a:cs typeface="Calibri"/>
              </a:rPr>
              <a:t>mass.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039870" y="1334388"/>
          <a:ext cx="3260089" cy="1370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005">
                <a:tc>
                  <a:txBody>
                    <a:bodyPr/>
                    <a:lstStyle/>
                    <a:p>
                      <a:pPr algn="ctr">
                        <a:lnSpc>
                          <a:spcPts val="2105"/>
                        </a:lnSpc>
                      </a:pPr>
                      <a:r>
                        <a:rPr sz="1800" b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Isotope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0" marR="252729" indent="-443865">
                        <a:lnSpc>
                          <a:spcPts val="2150"/>
                        </a:lnSpc>
                      </a:pPr>
                      <a:r>
                        <a:rPr sz="1800" b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Abundance </a:t>
                      </a:r>
                      <a:r>
                        <a:rPr sz="1800" b="1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Silicon-</a:t>
                      </a:r>
                      <a:r>
                        <a:rPr sz="1800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060"/>
                        </a:lnSpc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92.23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Silicon-</a:t>
                      </a:r>
                      <a:r>
                        <a:rPr sz="1800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60"/>
                        </a:lnSpc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4.67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sz="18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Silicon-</a:t>
                      </a:r>
                      <a:r>
                        <a:rPr sz="1800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060"/>
                        </a:lnSpc>
                      </a:pPr>
                      <a:r>
                        <a:rPr sz="1800" spc="-2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3.10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17474"/>
            <a:ext cx="403923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u="none" spc="-100" dirty="0">
                <a:latin typeface="Cambria"/>
                <a:cs typeface="Cambria"/>
              </a:rPr>
              <a:t>Try</a:t>
            </a:r>
            <a:r>
              <a:rPr i="1" u="none" spc="-190" dirty="0">
                <a:latin typeface="Cambria"/>
                <a:cs typeface="Cambria"/>
              </a:rPr>
              <a:t> </a:t>
            </a:r>
            <a:r>
              <a:rPr i="1" u="none" spc="-114" dirty="0">
                <a:latin typeface="Cambria"/>
                <a:cs typeface="Cambria"/>
              </a:rPr>
              <a:t>these</a:t>
            </a:r>
            <a:r>
              <a:rPr i="1" u="none" spc="-175" dirty="0">
                <a:latin typeface="Cambria"/>
                <a:cs typeface="Cambria"/>
              </a:rPr>
              <a:t> </a:t>
            </a:r>
            <a:r>
              <a:rPr i="1" u="none" spc="-45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997458"/>
            <a:ext cx="96545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Given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information</a:t>
            </a:r>
            <a:r>
              <a:rPr sz="2200" spc="-6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below,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find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average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atomic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mass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elemental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Magnesium.</a:t>
            </a:r>
            <a:endParaRPr sz="2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25316" y="1411350"/>
          <a:ext cx="4669154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8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ts val="2335"/>
                        </a:lnSpc>
                      </a:pPr>
                      <a:r>
                        <a:rPr sz="2000" b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Isotope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ts val="2340"/>
                        </a:lnSpc>
                      </a:pPr>
                      <a:r>
                        <a:rPr sz="2000" b="1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2000" b="1" spc="-1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Natural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601345">
                        <a:lnSpc>
                          <a:spcPts val="2360"/>
                        </a:lnSpc>
                      </a:pPr>
                      <a:r>
                        <a:rPr sz="2000" b="1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Abundance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Magnesium-</a:t>
                      </a:r>
                      <a:r>
                        <a:rPr sz="2000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0280" algn="r">
                        <a:lnSpc>
                          <a:spcPts val="2300"/>
                        </a:lnSpc>
                      </a:pPr>
                      <a:r>
                        <a:rPr sz="20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78.70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Magnesium-</a:t>
                      </a:r>
                      <a:r>
                        <a:rPr sz="2000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0280" algn="r">
                        <a:lnSpc>
                          <a:spcPts val="2300"/>
                        </a:lnSpc>
                      </a:pPr>
                      <a:r>
                        <a:rPr sz="20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10.13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</a:pPr>
                      <a:r>
                        <a:rPr sz="20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Magnesium-</a:t>
                      </a:r>
                      <a:r>
                        <a:rPr sz="2000" spc="-25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77900" algn="r">
                        <a:lnSpc>
                          <a:spcPts val="2300"/>
                        </a:lnSpc>
                      </a:pPr>
                      <a:r>
                        <a:rPr sz="2000" spc="-10" dirty="0">
                          <a:solidFill>
                            <a:srgbClr val="2E2B1F"/>
                          </a:solidFill>
                          <a:latin typeface="Arial"/>
                          <a:cs typeface="Arial"/>
                        </a:rPr>
                        <a:t>11.17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054351" y="3625596"/>
            <a:ext cx="173990" cy="248920"/>
          </a:xfrm>
          <a:custGeom>
            <a:avLst/>
            <a:gdLst/>
            <a:ahLst/>
            <a:cxnLst/>
            <a:rect l="l" t="t" r="r" b="b"/>
            <a:pathLst>
              <a:path w="173989" h="248920">
                <a:moveTo>
                  <a:pt x="41402" y="58038"/>
                </a:moveTo>
                <a:lnTo>
                  <a:pt x="64516" y="38226"/>
                </a:lnTo>
                <a:lnTo>
                  <a:pt x="109347" y="11429"/>
                </a:lnTo>
                <a:lnTo>
                  <a:pt x="121793" y="8508"/>
                </a:lnTo>
                <a:lnTo>
                  <a:pt x="134493" y="7619"/>
                </a:lnTo>
                <a:lnTo>
                  <a:pt x="142875" y="3682"/>
                </a:lnTo>
                <a:lnTo>
                  <a:pt x="147193" y="634"/>
                </a:lnTo>
                <a:lnTo>
                  <a:pt x="150622" y="0"/>
                </a:lnTo>
                <a:lnTo>
                  <a:pt x="153670" y="1015"/>
                </a:lnTo>
                <a:lnTo>
                  <a:pt x="159004" y="4444"/>
                </a:lnTo>
                <a:lnTo>
                  <a:pt x="163703" y="5968"/>
                </a:lnTo>
                <a:lnTo>
                  <a:pt x="165227" y="7111"/>
                </a:lnTo>
                <a:lnTo>
                  <a:pt x="166243" y="8635"/>
                </a:lnTo>
                <a:lnTo>
                  <a:pt x="173609" y="27558"/>
                </a:lnTo>
                <a:lnTo>
                  <a:pt x="173736" y="46100"/>
                </a:lnTo>
                <a:lnTo>
                  <a:pt x="164973" y="83946"/>
                </a:lnTo>
                <a:lnTo>
                  <a:pt x="143891" y="131317"/>
                </a:lnTo>
                <a:lnTo>
                  <a:pt x="114681" y="178561"/>
                </a:lnTo>
                <a:lnTo>
                  <a:pt x="71247" y="225043"/>
                </a:lnTo>
                <a:lnTo>
                  <a:pt x="37211" y="246887"/>
                </a:lnTo>
                <a:lnTo>
                  <a:pt x="17272" y="248411"/>
                </a:lnTo>
                <a:lnTo>
                  <a:pt x="11175" y="246633"/>
                </a:lnTo>
                <a:lnTo>
                  <a:pt x="8509" y="245109"/>
                </a:lnTo>
                <a:lnTo>
                  <a:pt x="6858" y="243458"/>
                </a:lnTo>
                <a:lnTo>
                  <a:pt x="3683" y="238378"/>
                </a:lnTo>
                <a:lnTo>
                  <a:pt x="381" y="236981"/>
                </a:lnTo>
                <a:lnTo>
                  <a:pt x="18161" y="196595"/>
                </a:lnTo>
                <a:lnTo>
                  <a:pt x="62737" y="175259"/>
                </a:lnTo>
                <a:lnTo>
                  <a:pt x="83566" y="179069"/>
                </a:lnTo>
                <a:lnTo>
                  <a:pt x="106425" y="189483"/>
                </a:lnTo>
                <a:lnTo>
                  <a:pt x="131699" y="208279"/>
                </a:lnTo>
                <a:lnTo>
                  <a:pt x="135890" y="213994"/>
                </a:lnTo>
                <a:lnTo>
                  <a:pt x="149352" y="221614"/>
                </a:lnTo>
                <a:lnTo>
                  <a:pt x="151384" y="222122"/>
                </a:lnTo>
                <a:lnTo>
                  <a:pt x="152781" y="223138"/>
                </a:lnTo>
                <a:lnTo>
                  <a:pt x="153797" y="224535"/>
                </a:lnTo>
                <a:lnTo>
                  <a:pt x="154305" y="226186"/>
                </a:lnTo>
                <a:lnTo>
                  <a:pt x="155448" y="227329"/>
                </a:lnTo>
                <a:lnTo>
                  <a:pt x="158623" y="228472"/>
                </a:lnTo>
                <a:lnTo>
                  <a:pt x="159766" y="228091"/>
                </a:lnTo>
                <a:lnTo>
                  <a:pt x="160400" y="227202"/>
                </a:lnTo>
                <a:lnTo>
                  <a:pt x="161925" y="223138"/>
                </a:lnTo>
              </a:path>
            </a:pathLst>
          </a:custGeom>
          <a:ln w="12191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2279904" y="3581400"/>
            <a:ext cx="132715" cy="304800"/>
            <a:chOff x="2279904" y="3581400"/>
            <a:chExt cx="132715" cy="30480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9904" y="3595116"/>
              <a:ext cx="100583" cy="15697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69820" y="3587495"/>
              <a:ext cx="36830" cy="292735"/>
            </a:xfrm>
            <a:custGeom>
              <a:avLst/>
              <a:gdLst/>
              <a:ahLst/>
              <a:cxnLst/>
              <a:rect l="l" t="t" r="r" b="b"/>
              <a:pathLst>
                <a:path w="36830" h="292735">
                  <a:moveTo>
                    <a:pt x="36575" y="0"/>
                  </a:moveTo>
                  <a:lnTo>
                    <a:pt x="33274" y="3428"/>
                  </a:lnTo>
                  <a:lnTo>
                    <a:pt x="25527" y="44957"/>
                  </a:lnTo>
                  <a:lnTo>
                    <a:pt x="15748" y="90931"/>
                  </a:lnTo>
                  <a:lnTo>
                    <a:pt x="10541" y="133476"/>
                  </a:lnTo>
                  <a:lnTo>
                    <a:pt x="6350" y="176021"/>
                  </a:lnTo>
                  <a:lnTo>
                    <a:pt x="1269" y="216915"/>
                  </a:lnTo>
                  <a:lnTo>
                    <a:pt x="0" y="259587"/>
                  </a:lnTo>
                  <a:lnTo>
                    <a:pt x="5461" y="282955"/>
                  </a:lnTo>
                  <a:lnTo>
                    <a:pt x="11556" y="292607"/>
                  </a:lnTo>
                </a:path>
              </a:pathLst>
            </a:custGeom>
            <a:ln w="12191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72511" y="3709415"/>
            <a:ext cx="120395" cy="176783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3346703" y="3707891"/>
            <a:ext cx="18415" cy="12700"/>
          </a:xfrm>
          <a:custGeom>
            <a:avLst/>
            <a:gdLst/>
            <a:ahLst/>
            <a:cxnLst/>
            <a:rect l="l" t="t" r="r" b="b"/>
            <a:pathLst>
              <a:path w="18414" h="12700">
                <a:moveTo>
                  <a:pt x="6096" y="0"/>
                </a:moveTo>
                <a:lnTo>
                  <a:pt x="0" y="6476"/>
                </a:lnTo>
                <a:lnTo>
                  <a:pt x="0" y="12191"/>
                </a:lnTo>
                <a:lnTo>
                  <a:pt x="6604" y="7746"/>
                </a:lnTo>
                <a:lnTo>
                  <a:pt x="11049" y="6857"/>
                </a:lnTo>
                <a:lnTo>
                  <a:pt x="18287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3416808" y="3531108"/>
            <a:ext cx="379730" cy="203200"/>
            <a:chOff x="3416808" y="3531108"/>
            <a:chExt cx="379730" cy="20320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16808" y="3531108"/>
              <a:ext cx="150876" cy="20269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467100" y="3537204"/>
              <a:ext cx="323215" cy="157480"/>
            </a:xfrm>
            <a:custGeom>
              <a:avLst/>
              <a:gdLst/>
              <a:ahLst/>
              <a:cxnLst/>
              <a:rect l="l" t="t" r="r" b="b"/>
              <a:pathLst>
                <a:path w="323214" h="157479">
                  <a:moveTo>
                    <a:pt x="0" y="132588"/>
                  </a:moveTo>
                  <a:lnTo>
                    <a:pt x="5461" y="132588"/>
                  </a:lnTo>
                  <a:lnTo>
                    <a:pt x="17017" y="128270"/>
                  </a:lnTo>
                  <a:lnTo>
                    <a:pt x="95630" y="105156"/>
                  </a:lnTo>
                  <a:lnTo>
                    <a:pt x="139064" y="87122"/>
                  </a:lnTo>
                  <a:lnTo>
                    <a:pt x="184403" y="67183"/>
                  </a:lnTo>
                  <a:lnTo>
                    <a:pt x="230124" y="46228"/>
                  </a:lnTo>
                  <a:lnTo>
                    <a:pt x="247650" y="26416"/>
                  </a:lnTo>
                  <a:lnTo>
                    <a:pt x="252349" y="20320"/>
                  </a:lnTo>
                  <a:lnTo>
                    <a:pt x="254126" y="13716"/>
                  </a:lnTo>
                  <a:lnTo>
                    <a:pt x="253491" y="13335"/>
                  </a:lnTo>
                  <a:lnTo>
                    <a:pt x="250951" y="12826"/>
                  </a:lnTo>
                  <a:lnTo>
                    <a:pt x="249936" y="12065"/>
                  </a:lnTo>
                  <a:lnTo>
                    <a:pt x="192912" y="48387"/>
                  </a:lnTo>
                  <a:lnTo>
                    <a:pt x="170434" y="84201"/>
                  </a:lnTo>
                  <a:lnTo>
                    <a:pt x="166242" y="133223"/>
                  </a:lnTo>
                  <a:lnTo>
                    <a:pt x="168783" y="139446"/>
                  </a:lnTo>
                  <a:lnTo>
                    <a:pt x="174244" y="144526"/>
                  </a:lnTo>
                  <a:lnTo>
                    <a:pt x="189229" y="153416"/>
                  </a:lnTo>
                  <a:lnTo>
                    <a:pt x="210058" y="156972"/>
                  </a:lnTo>
                  <a:lnTo>
                    <a:pt x="224154" y="156845"/>
                  </a:lnTo>
                  <a:lnTo>
                    <a:pt x="279273" y="129540"/>
                  </a:lnTo>
                  <a:lnTo>
                    <a:pt x="315722" y="62992"/>
                  </a:lnTo>
                  <a:lnTo>
                    <a:pt x="323088" y="34798"/>
                  </a:lnTo>
                  <a:lnTo>
                    <a:pt x="321945" y="27559"/>
                  </a:lnTo>
                  <a:lnTo>
                    <a:pt x="271907" y="0"/>
                  </a:lnTo>
                  <a:lnTo>
                    <a:pt x="257301" y="3301"/>
                  </a:lnTo>
                  <a:lnTo>
                    <a:pt x="222630" y="1879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200400" y="4012691"/>
            <a:ext cx="26034" cy="137160"/>
          </a:xfrm>
          <a:custGeom>
            <a:avLst/>
            <a:gdLst/>
            <a:ahLst/>
            <a:cxnLst/>
            <a:rect l="l" t="t" r="r" b="b"/>
            <a:pathLst>
              <a:path w="26035" h="137160">
                <a:moveTo>
                  <a:pt x="25907" y="0"/>
                </a:moveTo>
                <a:lnTo>
                  <a:pt x="22479" y="0"/>
                </a:lnTo>
                <a:lnTo>
                  <a:pt x="21462" y="761"/>
                </a:lnTo>
                <a:lnTo>
                  <a:pt x="20827" y="1904"/>
                </a:lnTo>
                <a:lnTo>
                  <a:pt x="19812" y="8762"/>
                </a:lnTo>
                <a:lnTo>
                  <a:pt x="18923" y="16001"/>
                </a:lnTo>
                <a:lnTo>
                  <a:pt x="6476" y="59562"/>
                </a:lnTo>
                <a:lnTo>
                  <a:pt x="254" y="105028"/>
                </a:lnTo>
                <a:lnTo>
                  <a:pt x="0" y="132206"/>
                </a:lnTo>
                <a:lnTo>
                  <a:pt x="3429" y="136651"/>
                </a:lnTo>
                <a:lnTo>
                  <a:pt x="5206" y="137159"/>
                </a:lnTo>
                <a:lnTo>
                  <a:pt x="6985" y="136778"/>
                </a:lnTo>
                <a:lnTo>
                  <a:pt x="13081" y="132841"/>
                </a:lnTo>
                <a:lnTo>
                  <a:pt x="19431" y="12738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84220" y="4000500"/>
            <a:ext cx="143256" cy="126491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2953511" y="3563111"/>
            <a:ext cx="1111250" cy="551815"/>
            <a:chOff x="2953511" y="3563111"/>
            <a:chExt cx="1111250" cy="551815"/>
          </a:xfrm>
        </p:grpSpPr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53511" y="3563111"/>
              <a:ext cx="341375" cy="24688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009899" y="3803903"/>
              <a:ext cx="1049020" cy="114300"/>
            </a:xfrm>
            <a:custGeom>
              <a:avLst/>
              <a:gdLst/>
              <a:ahLst/>
              <a:cxnLst/>
              <a:rect l="l" t="t" r="r" b="b"/>
              <a:pathLst>
                <a:path w="1049020" h="114300">
                  <a:moveTo>
                    <a:pt x="0" y="101981"/>
                  </a:moveTo>
                  <a:lnTo>
                    <a:pt x="3429" y="105410"/>
                  </a:lnTo>
                  <a:lnTo>
                    <a:pt x="6857" y="107061"/>
                  </a:lnTo>
                  <a:lnTo>
                    <a:pt x="48006" y="114300"/>
                  </a:lnTo>
                  <a:lnTo>
                    <a:pt x="93091" y="110236"/>
                  </a:lnTo>
                  <a:lnTo>
                    <a:pt x="140588" y="106807"/>
                  </a:lnTo>
                  <a:lnTo>
                    <a:pt x="181991" y="101473"/>
                  </a:lnTo>
                  <a:lnTo>
                    <a:pt x="249936" y="90043"/>
                  </a:lnTo>
                  <a:lnTo>
                    <a:pt x="288798" y="82296"/>
                  </a:lnTo>
                  <a:lnTo>
                    <a:pt x="329564" y="74041"/>
                  </a:lnTo>
                  <a:lnTo>
                    <a:pt x="371221" y="65786"/>
                  </a:lnTo>
                  <a:lnTo>
                    <a:pt x="415163" y="57277"/>
                  </a:lnTo>
                  <a:lnTo>
                    <a:pt x="460628" y="49530"/>
                  </a:lnTo>
                  <a:lnTo>
                    <a:pt x="506729" y="43688"/>
                  </a:lnTo>
                  <a:lnTo>
                    <a:pt x="530478" y="40513"/>
                  </a:lnTo>
                  <a:lnTo>
                    <a:pt x="554863" y="36957"/>
                  </a:lnTo>
                  <a:lnTo>
                    <a:pt x="579627" y="33147"/>
                  </a:lnTo>
                  <a:lnTo>
                    <a:pt x="604647" y="29845"/>
                  </a:lnTo>
                  <a:lnTo>
                    <a:pt x="629665" y="27051"/>
                  </a:lnTo>
                  <a:lnTo>
                    <a:pt x="654938" y="24384"/>
                  </a:lnTo>
                  <a:lnTo>
                    <a:pt x="680212" y="21971"/>
                  </a:lnTo>
                  <a:lnTo>
                    <a:pt x="705485" y="19558"/>
                  </a:lnTo>
                  <a:lnTo>
                    <a:pt x="730885" y="17272"/>
                  </a:lnTo>
                  <a:lnTo>
                    <a:pt x="777875" y="12827"/>
                  </a:lnTo>
                  <a:lnTo>
                    <a:pt x="821563" y="8509"/>
                  </a:lnTo>
                  <a:lnTo>
                    <a:pt x="862202" y="4318"/>
                  </a:lnTo>
                  <a:lnTo>
                    <a:pt x="897763" y="1905"/>
                  </a:lnTo>
                  <a:lnTo>
                    <a:pt x="943610" y="508"/>
                  </a:lnTo>
                  <a:lnTo>
                    <a:pt x="982090" y="127"/>
                  </a:lnTo>
                  <a:lnTo>
                    <a:pt x="1026667" y="0"/>
                  </a:lnTo>
                  <a:lnTo>
                    <a:pt x="1048512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73195" y="3962399"/>
              <a:ext cx="158496" cy="152400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981200" y="4692396"/>
            <a:ext cx="451484" cy="265430"/>
            <a:chOff x="1981200" y="4692396"/>
            <a:chExt cx="451484" cy="265430"/>
          </a:xfrm>
        </p:grpSpPr>
        <p:sp>
          <p:nvSpPr>
            <p:cNvPr id="21" name="object 21"/>
            <p:cNvSpPr/>
            <p:nvPr/>
          </p:nvSpPr>
          <p:spPr>
            <a:xfrm>
              <a:off x="1987295" y="4709160"/>
              <a:ext cx="215265" cy="242570"/>
            </a:xfrm>
            <a:custGeom>
              <a:avLst/>
              <a:gdLst/>
              <a:ahLst/>
              <a:cxnLst/>
              <a:rect l="l" t="t" r="r" b="b"/>
              <a:pathLst>
                <a:path w="215264" h="242570">
                  <a:moveTo>
                    <a:pt x="63373" y="47116"/>
                  </a:moveTo>
                  <a:lnTo>
                    <a:pt x="57912" y="47116"/>
                  </a:lnTo>
                  <a:lnTo>
                    <a:pt x="62484" y="47116"/>
                  </a:lnTo>
                  <a:lnTo>
                    <a:pt x="109220" y="26034"/>
                  </a:lnTo>
                  <a:lnTo>
                    <a:pt x="153924" y="9143"/>
                  </a:lnTo>
                  <a:lnTo>
                    <a:pt x="183896" y="0"/>
                  </a:lnTo>
                  <a:lnTo>
                    <a:pt x="204089" y="2285"/>
                  </a:lnTo>
                  <a:lnTo>
                    <a:pt x="209169" y="4444"/>
                  </a:lnTo>
                  <a:lnTo>
                    <a:pt x="211581" y="5968"/>
                  </a:lnTo>
                  <a:lnTo>
                    <a:pt x="213106" y="8508"/>
                  </a:lnTo>
                  <a:lnTo>
                    <a:pt x="214884" y="14985"/>
                  </a:lnTo>
                  <a:lnTo>
                    <a:pt x="210947" y="35687"/>
                  </a:lnTo>
                  <a:lnTo>
                    <a:pt x="170942" y="112648"/>
                  </a:lnTo>
                  <a:lnTo>
                    <a:pt x="135381" y="158495"/>
                  </a:lnTo>
                  <a:lnTo>
                    <a:pt x="90931" y="203962"/>
                  </a:lnTo>
                  <a:lnTo>
                    <a:pt x="55118" y="227710"/>
                  </a:lnTo>
                  <a:lnTo>
                    <a:pt x="18161" y="242315"/>
                  </a:lnTo>
                  <a:lnTo>
                    <a:pt x="15493" y="242062"/>
                  </a:lnTo>
                  <a:lnTo>
                    <a:pt x="10668" y="239902"/>
                  </a:lnTo>
                  <a:lnTo>
                    <a:pt x="3937" y="234695"/>
                  </a:lnTo>
                  <a:lnTo>
                    <a:pt x="1524" y="230758"/>
                  </a:lnTo>
                  <a:lnTo>
                    <a:pt x="0" y="222503"/>
                  </a:lnTo>
                  <a:lnTo>
                    <a:pt x="1651" y="218185"/>
                  </a:lnTo>
                  <a:lnTo>
                    <a:pt x="29718" y="191007"/>
                  </a:lnTo>
                  <a:lnTo>
                    <a:pt x="93091" y="191769"/>
                  </a:lnTo>
                  <a:lnTo>
                    <a:pt x="114300" y="194690"/>
                  </a:lnTo>
                  <a:lnTo>
                    <a:pt x="118618" y="196214"/>
                  </a:lnTo>
                  <a:lnTo>
                    <a:pt x="128905" y="195960"/>
                  </a:lnTo>
                  <a:lnTo>
                    <a:pt x="152527" y="19291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35708" y="4692396"/>
              <a:ext cx="196595" cy="228599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590800" y="4750308"/>
            <a:ext cx="126491" cy="158495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3511296" y="4559808"/>
            <a:ext cx="254635" cy="215265"/>
            <a:chOff x="3511296" y="4559808"/>
            <a:chExt cx="254635" cy="215265"/>
          </a:xfrm>
        </p:grpSpPr>
        <p:sp>
          <p:nvSpPr>
            <p:cNvPr id="25" name="object 25"/>
            <p:cNvSpPr/>
            <p:nvPr/>
          </p:nvSpPr>
          <p:spPr>
            <a:xfrm>
              <a:off x="3517392" y="4572000"/>
              <a:ext cx="20320" cy="177165"/>
            </a:xfrm>
            <a:custGeom>
              <a:avLst/>
              <a:gdLst/>
              <a:ahLst/>
              <a:cxnLst/>
              <a:rect l="l" t="t" r="r" b="b"/>
              <a:pathLst>
                <a:path w="20320" h="177164">
                  <a:moveTo>
                    <a:pt x="13208" y="0"/>
                  </a:moveTo>
                  <a:lnTo>
                    <a:pt x="12446" y="18414"/>
                  </a:lnTo>
                  <a:lnTo>
                    <a:pt x="7112" y="47498"/>
                  </a:lnTo>
                  <a:lnTo>
                    <a:pt x="1905" y="88900"/>
                  </a:lnTo>
                  <a:lnTo>
                    <a:pt x="0" y="131572"/>
                  </a:lnTo>
                  <a:lnTo>
                    <a:pt x="508" y="159257"/>
                  </a:lnTo>
                  <a:lnTo>
                    <a:pt x="6604" y="174117"/>
                  </a:lnTo>
                  <a:lnTo>
                    <a:pt x="8000" y="175132"/>
                  </a:lnTo>
                  <a:lnTo>
                    <a:pt x="12192" y="176783"/>
                  </a:lnTo>
                  <a:lnTo>
                    <a:pt x="12446" y="176275"/>
                  </a:lnTo>
                  <a:lnTo>
                    <a:pt x="14986" y="168401"/>
                  </a:lnTo>
                  <a:lnTo>
                    <a:pt x="19812" y="15824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575304" y="4559808"/>
              <a:ext cx="190500" cy="214883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3041904" y="4623815"/>
            <a:ext cx="795655" cy="271780"/>
            <a:chOff x="3041904" y="4623815"/>
            <a:chExt cx="795655" cy="271780"/>
          </a:xfrm>
        </p:grpSpPr>
        <p:sp>
          <p:nvSpPr>
            <p:cNvPr id="28" name="object 28"/>
            <p:cNvSpPr/>
            <p:nvPr/>
          </p:nvSpPr>
          <p:spPr>
            <a:xfrm>
              <a:off x="3139440" y="4629911"/>
              <a:ext cx="29209" cy="193675"/>
            </a:xfrm>
            <a:custGeom>
              <a:avLst/>
              <a:gdLst/>
              <a:ahLst/>
              <a:cxnLst/>
              <a:rect l="l" t="t" r="r" b="b"/>
              <a:pathLst>
                <a:path w="29210" h="193675">
                  <a:moveTo>
                    <a:pt x="28956" y="0"/>
                  </a:moveTo>
                  <a:lnTo>
                    <a:pt x="28956" y="3429"/>
                  </a:lnTo>
                  <a:lnTo>
                    <a:pt x="17653" y="46355"/>
                  </a:lnTo>
                  <a:lnTo>
                    <a:pt x="7493" y="92329"/>
                  </a:lnTo>
                  <a:lnTo>
                    <a:pt x="3048" y="139445"/>
                  </a:lnTo>
                  <a:lnTo>
                    <a:pt x="0" y="157861"/>
                  </a:lnTo>
                  <a:lnTo>
                    <a:pt x="3556" y="193039"/>
                  </a:lnTo>
                  <a:lnTo>
                    <a:pt x="4318" y="193548"/>
                  </a:lnTo>
                  <a:lnTo>
                    <a:pt x="5461" y="193167"/>
                  </a:lnTo>
                  <a:lnTo>
                    <a:pt x="9906" y="190373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27832" y="4629911"/>
              <a:ext cx="146304" cy="17068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3048000" y="4736591"/>
              <a:ext cx="783590" cy="152400"/>
            </a:xfrm>
            <a:custGeom>
              <a:avLst/>
              <a:gdLst/>
              <a:ahLst/>
              <a:cxnLst/>
              <a:rect l="l" t="t" r="r" b="b"/>
              <a:pathLst>
                <a:path w="783589" h="152400">
                  <a:moveTo>
                    <a:pt x="381000" y="6857"/>
                  </a:moveTo>
                  <a:lnTo>
                    <a:pt x="374903" y="13715"/>
                  </a:lnTo>
                  <a:lnTo>
                    <a:pt x="378078" y="13715"/>
                  </a:lnTo>
                  <a:lnTo>
                    <a:pt x="379095" y="12953"/>
                  </a:lnTo>
                  <a:lnTo>
                    <a:pt x="379729" y="11683"/>
                  </a:lnTo>
                  <a:lnTo>
                    <a:pt x="380873" y="7111"/>
                  </a:lnTo>
                  <a:lnTo>
                    <a:pt x="381000" y="0"/>
                  </a:lnTo>
                </a:path>
                <a:path w="783589" h="152400">
                  <a:moveTo>
                    <a:pt x="0" y="152399"/>
                  </a:moveTo>
                  <a:lnTo>
                    <a:pt x="45466" y="152399"/>
                  </a:lnTo>
                  <a:lnTo>
                    <a:pt x="86613" y="148081"/>
                  </a:lnTo>
                  <a:lnTo>
                    <a:pt x="127381" y="146684"/>
                  </a:lnTo>
                  <a:lnTo>
                    <a:pt x="174879" y="146176"/>
                  </a:lnTo>
                  <a:lnTo>
                    <a:pt x="208025" y="146176"/>
                  </a:lnTo>
                  <a:lnTo>
                    <a:pt x="243459" y="144144"/>
                  </a:lnTo>
                  <a:lnTo>
                    <a:pt x="280288" y="141731"/>
                  </a:lnTo>
                  <a:lnTo>
                    <a:pt x="317880" y="140588"/>
                  </a:lnTo>
                  <a:lnTo>
                    <a:pt x="355726" y="140080"/>
                  </a:lnTo>
                  <a:lnTo>
                    <a:pt x="393700" y="139826"/>
                  </a:lnTo>
                  <a:lnTo>
                    <a:pt x="431800" y="139826"/>
                  </a:lnTo>
                  <a:lnTo>
                    <a:pt x="467995" y="139699"/>
                  </a:lnTo>
                  <a:lnTo>
                    <a:pt x="503554" y="139699"/>
                  </a:lnTo>
                  <a:lnTo>
                    <a:pt x="540512" y="139699"/>
                  </a:lnTo>
                  <a:lnTo>
                    <a:pt x="574421" y="139699"/>
                  </a:lnTo>
                  <a:lnTo>
                    <a:pt x="621157" y="139699"/>
                  </a:lnTo>
                  <a:lnTo>
                    <a:pt x="666369" y="137794"/>
                  </a:lnTo>
                  <a:lnTo>
                    <a:pt x="705358" y="132841"/>
                  </a:lnTo>
                  <a:lnTo>
                    <a:pt x="751204" y="122681"/>
                  </a:lnTo>
                  <a:lnTo>
                    <a:pt x="780034" y="114807"/>
                  </a:lnTo>
                  <a:lnTo>
                    <a:pt x="783336" y="114553"/>
                  </a:lnTo>
                  <a:lnTo>
                    <a:pt x="761873" y="114299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3226307" y="5023103"/>
            <a:ext cx="50800" cy="165100"/>
          </a:xfrm>
          <a:custGeom>
            <a:avLst/>
            <a:gdLst/>
            <a:ahLst/>
            <a:cxnLst/>
            <a:rect l="l" t="t" r="r" b="b"/>
            <a:pathLst>
              <a:path w="50800" h="165100">
                <a:moveTo>
                  <a:pt x="50292" y="0"/>
                </a:moveTo>
                <a:lnTo>
                  <a:pt x="46863" y="0"/>
                </a:lnTo>
                <a:lnTo>
                  <a:pt x="45846" y="762"/>
                </a:lnTo>
                <a:lnTo>
                  <a:pt x="45212" y="1905"/>
                </a:lnTo>
                <a:lnTo>
                  <a:pt x="32512" y="46355"/>
                </a:lnTo>
                <a:lnTo>
                  <a:pt x="29591" y="62230"/>
                </a:lnTo>
                <a:lnTo>
                  <a:pt x="13843" y="108077"/>
                </a:lnTo>
                <a:lnTo>
                  <a:pt x="1269" y="153543"/>
                </a:lnTo>
                <a:lnTo>
                  <a:pt x="0" y="159512"/>
                </a:lnTo>
                <a:lnTo>
                  <a:pt x="381" y="161290"/>
                </a:lnTo>
                <a:lnTo>
                  <a:pt x="1397" y="162560"/>
                </a:lnTo>
                <a:lnTo>
                  <a:pt x="4318" y="163957"/>
                </a:lnTo>
                <a:lnTo>
                  <a:pt x="8000" y="164592"/>
                </a:lnTo>
                <a:lnTo>
                  <a:pt x="9271" y="164084"/>
                </a:lnTo>
                <a:lnTo>
                  <a:pt x="10160" y="162941"/>
                </a:lnTo>
                <a:lnTo>
                  <a:pt x="13208" y="157861"/>
                </a:lnTo>
                <a:lnTo>
                  <a:pt x="31115" y="13335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object 3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328415" y="4988052"/>
            <a:ext cx="156972" cy="153923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544823" y="4960620"/>
            <a:ext cx="156972" cy="169163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943100" y="5670803"/>
            <a:ext cx="393191" cy="233172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470404" y="5734811"/>
            <a:ext cx="108203" cy="147828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3212592" y="5734811"/>
            <a:ext cx="20320" cy="24765"/>
          </a:xfrm>
          <a:custGeom>
            <a:avLst/>
            <a:gdLst/>
            <a:ahLst/>
            <a:cxnLst/>
            <a:rect l="l" t="t" r="r" b="b"/>
            <a:pathLst>
              <a:path w="20319" h="24764">
                <a:moveTo>
                  <a:pt x="0" y="0"/>
                </a:moveTo>
                <a:lnTo>
                  <a:pt x="0" y="9321"/>
                </a:lnTo>
                <a:lnTo>
                  <a:pt x="1905" y="12725"/>
                </a:lnTo>
                <a:lnTo>
                  <a:pt x="5714" y="17183"/>
                </a:lnTo>
                <a:lnTo>
                  <a:pt x="6350" y="21196"/>
                </a:lnTo>
                <a:lnTo>
                  <a:pt x="7112" y="22263"/>
                </a:lnTo>
                <a:lnTo>
                  <a:pt x="8381" y="22961"/>
                </a:lnTo>
                <a:lnTo>
                  <a:pt x="13334" y="24193"/>
                </a:lnTo>
                <a:lnTo>
                  <a:pt x="19812" y="24384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40608" y="5574791"/>
            <a:ext cx="18415" cy="190500"/>
          </a:xfrm>
          <a:custGeom>
            <a:avLst/>
            <a:gdLst/>
            <a:ahLst/>
            <a:cxnLst/>
            <a:rect l="l" t="t" r="r" b="b"/>
            <a:pathLst>
              <a:path w="18414" h="190500">
                <a:moveTo>
                  <a:pt x="5968" y="0"/>
                </a:moveTo>
                <a:lnTo>
                  <a:pt x="2666" y="3429"/>
                </a:lnTo>
                <a:lnTo>
                  <a:pt x="2412" y="4318"/>
                </a:lnTo>
                <a:lnTo>
                  <a:pt x="2920" y="5080"/>
                </a:lnTo>
                <a:lnTo>
                  <a:pt x="3937" y="5461"/>
                </a:lnTo>
                <a:lnTo>
                  <a:pt x="5079" y="9779"/>
                </a:lnTo>
                <a:lnTo>
                  <a:pt x="5968" y="53797"/>
                </a:lnTo>
                <a:lnTo>
                  <a:pt x="5968" y="100698"/>
                </a:lnTo>
                <a:lnTo>
                  <a:pt x="4190" y="120611"/>
                </a:lnTo>
                <a:lnTo>
                  <a:pt x="0" y="166801"/>
                </a:lnTo>
                <a:lnTo>
                  <a:pt x="507" y="179425"/>
                </a:lnTo>
                <a:lnTo>
                  <a:pt x="5079" y="189331"/>
                </a:lnTo>
                <a:lnTo>
                  <a:pt x="6095" y="189877"/>
                </a:lnTo>
                <a:lnTo>
                  <a:pt x="9016" y="190500"/>
                </a:lnTo>
                <a:lnTo>
                  <a:pt x="12572" y="188887"/>
                </a:lnTo>
                <a:lnTo>
                  <a:pt x="18287" y="184619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2895600" y="5568696"/>
            <a:ext cx="711835" cy="546100"/>
            <a:chOff x="2895600" y="5568696"/>
            <a:chExt cx="711835" cy="546100"/>
          </a:xfrm>
        </p:grpSpPr>
        <p:sp>
          <p:nvSpPr>
            <p:cNvPr id="39" name="object 39"/>
            <p:cNvSpPr/>
            <p:nvPr/>
          </p:nvSpPr>
          <p:spPr>
            <a:xfrm>
              <a:off x="3005328" y="5600700"/>
              <a:ext cx="131445" cy="220979"/>
            </a:xfrm>
            <a:custGeom>
              <a:avLst/>
              <a:gdLst/>
              <a:ahLst/>
              <a:cxnLst/>
              <a:rect l="l" t="t" r="r" b="b"/>
              <a:pathLst>
                <a:path w="131444" h="220979">
                  <a:moveTo>
                    <a:pt x="10922" y="12191"/>
                  </a:moveTo>
                  <a:lnTo>
                    <a:pt x="10922" y="15570"/>
                  </a:lnTo>
                  <a:lnTo>
                    <a:pt x="12700" y="19113"/>
                  </a:lnTo>
                  <a:lnTo>
                    <a:pt x="14097" y="21056"/>
                  </a:lnTo>
                  <a:lnTo>
                    <a:pt x="15621" y="26987"/>
                  </a:lnTo>
                  <a:lnTo>
                    <a:pt x="18288" y="38277"/>
                  </a:lnTo>
                  <a:lnTo>
                    <a:pt x="19812" y="42316"/>
                  </a:lnTo>
                  <a:lnTo>
                    <a:pt x="19685" y="52476"/>
                  </a:lnTo>
                  <a:lnTo>
                    <a:pt x="13843" y="98488"/>
                  </a:lnTo>
                  <a:lnTo>
                    <a:pt x="9525" y="139750"/>
                  </a:lnTo>
                  <a:lnTo>
                    <a:pt x="0" y="186778"/>
                  </a:lnTo>
                  <a:lnTo>
                    <a:pt x="4191" y="210350"/>
                  </a:lnTo>
                  <a:lnTo>
                    <a:pt x="6350" y="215366"/>
                  </a:lnTo>
                  <a:lnTo>
                    <a:pt x="7874" y="217703"/>
                  </a:lnTo>
                  <a:lnTo>
                    <a:pt x="11303" y="220294"/>
                  </a:lnTo>
                  <a:lnTo>
                    <a:pt x="13208" y="220980"/>
                  </a:lnTo>
                  <a:lnTo>
                    <a:pt x="14351" y="220725"/>
                  </a:lnTo>
                  <a:lnTo>
                    <a:pt x="15240" y="219862"/>
                  </a:lnTo>
                  <a:lnTo>
                    <a:pt x="16891" y="215988"/>
                  </a:lnTo>
                </a:path>
                <a:path w="131444" h="220979">
                  <a:moveTo>
                    <a:pt x="106680" y="0"/>
                  </a:moveTo>
                  <a:lnTo>
                    <a:pt x="106680" y="8826"/>
                  </a:lnTo>
                  <a:lnTo>
                    <a:pt x="108458" y="12852"/>
                  </a:lnTo>
                  <a:lnTo>
                    <a:pt x="109855" y="14909"/>
                  </a:lnTo>
                  <a:lnTo>
                    <a:pt x="117475" y="46443"/>
                  </a:lnTo>
                  <a:lnTo>
                    <a:pt x="122301" y="93103"/>
                  </a:lnTo>
                  <a:lnTo>
                    <a:pt x="118999" y="139725"/>
                  </a:lnTo>
                  <a:lnTo>
                    <a:pt x="119634" y="159867"/>
                  </a:lnTo>
                  <a:lnTo>
                    <a:pt x="125476" y="187871"/>
                  </a:lnTo>
                  <a:lnTo>
                    <a:pt x="131064" y="196596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422904" y="5568696"/>
              <a:ext cx="184404" cy="20878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2901695" y="5826252"/>
              <a:ext cx="635635" cy="281940"/>
            </a:xfrm>
            <a:custGeom>
              <a:avLst/>
              <a:gdLst/>
              <a:ahLst/>
              <a:cxnLst/>
              <a:rect l="l" t="t" r="r" b="b"/>
              <a:pathLst>
                <a:path w="635635" h="281939">
                  <a:moveTo>
                    <a:pt x="0" y="105156"/>
                  </a:moveTo>
                  <a:lnTo>
                    <a:pt x="3429" y="101790"/>
                  </a:lnTo>
                  <a:lnTo>
                    <a:pt x="44450" y="93916"/>
                  </a:lnTo>
                  <a:lnTo>
                    <a:pt x="87249" y="85991"/>
                  </a:lnTo>
                  <a:lnTo>
                    <a:pt x="128524" y="77851"/>
                  </a:lnTo>
                  <a:lnTo>
                    <a:pt x="173990" y="68402"/>
                  </a:lnTo>
                  <a:lnTo>
                    <a:pt x="207391" y="62738"/>
                  </a:lnTo>
                  <a:lnTo>
                    <a:pt x="278638" y="49491"/>
                  </a:lnTo>
                  <a:lnTo>
                    <a:pt x="350774" y="39878"/>
                  </a:lnTo>
                  <a:lnTo>
                    <a:pt x="386461" y="35483"/>
                  </a:lnTo>
                  <a:lnTo>
                    <a:pt x="420496" y="31191"/>
                  </a:lnTo>
                  <a:lnTo>
                    <a:pt x="467487" y="25501"/>
                  </a:lnTo>
                  <a:lnTo>
                    <a:pt x="511937" y="22809"/>
                  </a:lnTo>
                  <a:lnTo>
                    <a:pt x="550926" y="18554"/>
                  </a:lnTo>
                  <a:lnTo>
                    <a:pt x="595630" y="16624"/>
                  </a:lnTo>
                  <a:lnTo>
                    <a:pt x="612902" y="13042"/>
                  </a:lnTo>
                  <a:lnTo>
                    <a:pt x="635507" y="3733"/>
                  </a:lnTo>
                  <a:lnTo>
                    <a:pt x="632459" y="292"/>
                  </a:lnTo>
                  <a:lnTo>
                    <a:pt x="630808" y="0"/>
                  </a:lnTo>
                  <a:lnTo>
                    <a:pt x="628904" y="508"/>
                  </a:lnTo>
                  <a:lnTo>
                    <a:pt x="625094" y="2247"/>
                  </a:lnTo>
                  <a:lnTo>
                    <a:pt x="604139" y="3632"/>
                  </a:lnTo>
                </a:path>
                <a:path w="635635" h="281939">
                  <a:moveTo>
                    <a:pt x="266700" y="149352"/>
                  </a:moveTo>
                  <a:lnTo>
                    <a:pt x="253746" y="164020"/>
                  </a:lnTo>
                  <a:lnTo>
                    <a:pt x="243840" y="183286"/>
                  </a:lnTo>
                  <a:lnTo>
                    <a:pt x="236728" y="226644"/>
                  </a:lnTo>
                  <a:lnTo>
                    <a:pt x="234696" y="260870"/>
                  </a:lnTo>
                  <a:lnTo>
                    <a:pt x="240156" y="279438"/>
                  </a:lnTo>
                  <a:lnTo>
                    <a:pt x="241173" y="280276"/>
                  </a:lnTo>
                  <a:lnTo>
                    <a:pt x="247396" y="28194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233927" y="5920740"/>
              <a:ext cx="111252" cy="13715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372612" y="5905500"/>
              <a:ext cx="138684" cy="164591"/>
            </a:xfrm>
            <a:prstGeom prst="rect">
              <a:avLst/>
            </a:prstGeom>
          </p:spPr>
        </p:pic>
      </p:grpSp>
      <p:sp>
        <p:nvSpPr>
          <p:cNvPr id="44" name="object 44"/>
          <p:cNvSpPr/>
          <p:nvPr/>
        </p:nvSpPr>
        <p:spPr>
          <a:xfrm>
            <a:off x="3695700" y="5753100"/>
            <a:ext cx="114300" cy="64135"/>
          </a:xfrm>
          <a:custGeom>
            <a:avLst/>
            <a:gdLst/>
            <a:ahLst/>
            <a:cxnLst/>
            <a:rect l="l" t="t" r="r" b="b"/>
            <a:pathLst>
              <a:path w="114300" h="64135">
                <a:moveTo>
                  <a:pt x="0" y="0"/>
                </a:moveTo>
                <a:lnTo>
                  <a:pt x="44576" y="0"/>
                </a:lnTo>
                <a:lnTo>
                  <a:pt x="76835" y="0"/>
                </a:lnTo>
                <a:lnTo>
                  <a:pt x="81661" y="1803"/>
                </a:lnTo>
                <a:lnTo>
                  <a:pt x="88391" y="6096"/>
                </a:lnTo>
              </a:path>
              <a:path w="114300" h="64135">
                <a:moveTo>
                  <a:pt x="25908" y="57912"/>
                </a:moveTo>
                <a:lnTo>
                  <a:pt x="29210" y="61163"/>
                </a:lnTo>
                <a:lnTo>
                  <a:pt x="32765" y="62750"/>
                </a:lnTo>
                <a:lnTo>
                  <a:pt x="64135" y="64008"/>
                </a:lnTo>
                <a:lnTo>
                  <a:pt x="114300" y="57912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50208" y="4774691"/>
            <a:ext cx="100965" cy="70485"/>
          </a:xfrm>
          <a:custGeom>
            <a:avLst/>
            <a:gdLst/>
            <a:ahLst/>
            <a:cxnLst/>
            <a:rect l="l" t="t" r="r" b="b"/>
            <a:pathLst>
              <a:path w="100964" h="70485">
                <a:moveTo>
                  <a:pt x="12191" y="0"/>
                </a:moveTo>
                <a:lnTo>
                  <a:pt x="15620" y="3301"/>
                </a:lnTo>
                <a:lnTo>
                  <a:pt x="19176" y="4825"/>
                </a:lnTo>
                <a:lnTo>
                  <a:pt x="36829" y="6095"/>
                </a:lnTo>
                <a:lnTo>
                  <a:pt x="42799" y="4317"/>
                </a:lnTo>
                <a:lnTo>
                  <a:pt x="48387" y="1904"/>
                </a:lnTo>
                <a:lnTo>
                  <a:pt x="82295" y="0"/>
                </a:lnTo>
              </a:path>
              <a:path w="100964" h="70485">
                <a:moveTo>
                  <a:pt x="0" y="51815"/>
                </a:moveTo>
                <a:lnTo>
                  <a:pt x="0" y="60451"/>
                </a:lnTo>
                <a:lnTo>
                  <a:pt x="1396" y="61721"/>
                </a:lnTo>
                <a:lnTo>
                  <a:pt x="11811" y="65531"/>
                </a:lnTo>
                <a:lnTo>
                  <a:pt x="14224" y="67182"/>
                </a:lnTo>
                <a:lnTo>
                  <a:pt x="24129" y="69468"/>
                </a:lnTo>
                <a:lnTo>
                  <a:pt x="35940" y="70103"/>
                </a:lnTo>
                <a:lnTo>
                  <a:pt x="82041" y="64388"/>
                </a:lnTo>
                <a:lnTo>
                  <a:pt x="90677" y="62483"/>
                </a:lnTo>
                <a:lnTo>
                  <a:pt x="100583" y="58038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46803" y="3721608"/>
            <a:ext cx="108585" cy="50800"/>
          </a:xfrm>
          <a:custGeom>
            <a:avLst/>
            <a:gdLst/>
            <a:ahLst/>
            <a:cxnLst/>
            <a:rect l="l" t="t" r="r" b="b"/>
            <a:pathLst>
              <a:path w="108585" h="50800">
                <a:moveTo>
                  <a:pt x="0" y="18288"/>
                </a:moveTo>
                <a:lnTo>
                  <a:pt x="3429" y="15113"/>
                </a:lnTo>
                <a:lnTo>
                  <a:pt x="8762" y="13462"/>
                </a:lnTo>
                <a:lnTo>
                  <a:pt x="53086" y="6731"/>
                </a:lnTo>
                <a:lnTo>
                  <a:pt x="100330" y="254"/>
                </a:lnTo>
                <a:lnTo>
                  <a:pt x="108204" y="0"/>
                </a:lnTo>
              </a:path>
              <a:path w="108585" h="50800">
                <a:moveTo>
                  <a:pt x="32004" y="50292"/>
                </a:moveTo>
                <a:lnTo>
                  <a:pt x="60579" y="49657"/>
                </a:lnTo>
                <a:lnTo>
                  <a:pt x="94487" y="4419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46091" y="3631691"/>
            <a:ext cx="38100" cy="280670"/>
          </a:xfrm>
          <a:custGeom>
            <a:avLst/>
            <a:gdLst/>
            <a:ahLst/>
            <a:cxnLst/>
            <a:rect l="l" t="t" r="r" b="b"/>
            <a:pathLst>
              <a:path w="38100" h="280670">
                <a:moveTo>
                  <a:pt x="38100" y="0"/>
                </a:moveTo>
                <a:lnTo>
                  <a:pt x="36195" y="33908"/>
                </a:lnTo>
                <a:lnTo>
                  <a:pt x="30225" y="77215"/>
                </a:lnTo>
                <a:lnTo>
                  <a:pt x="20955" y="124205"/>
                </a:lnTo>
                <a:lnTo>
                  <a:pt x="12700" y="165861"/>
                </a:lnTo>
                <a:lnTo>
                  <a:pt x="2794" y="209422"/>
                </a:lnTo>
                <a:lnTo>
                  <a:pt x="127" y="253872"/>
                </a:lnTo>
                <a:lnTo>
                  <a:pt x="0" y="268350"/>
                </a:lnTo>
                <a:lnTo>
                  <a:pt x="1905" y="273430"/>
                </a:lnTo>
                <a:lnTo>
                  <a:pt x="6350" y="28041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8" name="object 48"/>
          <p:cNvGrpSpPr/>
          <p:nvPr/>
        </p:nvGrpSpPr>
        <p:grpSpPr>
          <a:xfrm>
            <a:off x="4668011" y="3619500"/>
            <a:ext cx="196850" cy="247015"/>
            <a:chOff x="4668011" y="3619500"/>
            <a:chExt cx="196850" cy="247015"/>
          </a:xfrm>
        </p:grpSpPr>
        <p:pic>
          <p:nvPicPr>
            <p:cNvPr id="49" name="object 4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668011" y="3619500"/>
              <a:ext cx="132587" cy="246887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4838699" y="3803904"/>
              <a:ext cx="20320" cy="6350"/>
            </a:xfrm>
            <a:custGeom>
              <a:avLst/>
              <a:gdLst/>
              <a:ahLst/>
              <a:cxnLst/>
              <a:rect l="l" t="t" r="r" b="b"/>
              <a:pathLst>
                <a:path w="20320" h="6350">
                  <a:moveTo>
                    <a:pt x="6603" y="6096"/>
                  </a:moveTo>
                  <a:lnTo>
                    <a:pt x="0" y="6096"/>
                  </a:lnTo>
                  <a:lnTo>
                    <a:pt x="12191" y="6096"/>
                  </a:lnTo>
                  <a:lnTo>
                    <a:pt x="19812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1" name="object 51"/>
          <p:cNvGrpSpPr/>
          <p:nvPr/>
        </p:nvGrpSpPr>
        <p:grpSpPr>
          <a:xfrm>
            <a:off x="4978908" y="3581400"/>
            <a:ext cx="342900" cy="285115"/>
            <a:chOff x="4978908" y="3581400"/>
            <a:chExt cx="342900" cy="285115"/>
          </a:xfrm>
        </p:grpSpPr>
        <p:pic>
          <p:nvPicPr>
            <p:cNvPr id="52" name="object 5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978908" y="3607307"/>
              <a:ext cx="202692" cy="231647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5187696" y="3587495"/>
              <a:ext cx="128270" cy="273050"/>
            </a:xfrm>
            <a:custGeom>
              <a:avLst/>
              <a:gdLst/>
              <a:ahLst/>
              <a:cxnLst/>
              <a:rect l="l" t="t" r="r" b="b"/>
              <a:pathLst>
                <a:path w="128270" h="273050">
                  <a:moveTo>
                    <a:pt x="96012" y="18668"/>
                  </a:moveTo>
                  <a:lnTo>
                    <a:pt x="96012" y="9270"/>
                  </a:lnTo>
                  <a:lnTo>
                    <a:pt x="94106" y="5587"/>
                  </a:lnTo>
                  <a:lnTo>
                    <a:pt x="92582" y="3555"/>
                  </a:lnTo>
                  <a:lnTo>
                    <a:pt x="89026" y="1396"/>
                  </a:lnTo>
                  <a:lnTo>
                    <a:pt x="80899" y="0"/>
                  </a:lnTo>
                  <a:lnTo>
                    <a:pt x="63373" y="6603"/>
                  </a:lnTo>
                  <a:lnTo>
                    <a:pt x="25400" y="39877"/>
                  </a:lnTo>
                  <a:lnTo>
                    <a:pt x="1524" y="77850"/>
                  </a:lnTo>
                  <a:lnTo>
                    <a:pt x="0" y="95757"/>
                  </a:lnTo>
                  <a:lnTo>
                    <a:pt x="634" y="97662"/>
                  </a:lnTo>
                  <a:lnTo>
                    <a:pt x="1777" y="98805"/>
                  </a:lnTo>
                  <a:lnTo>
                    <a:pt x="3301" y="99694"/>
                  </a:lnTo>
                  <a:lnTo>
                    <a:pt x="30733" y="101218"/>
                  </a:lnTo>
                  <a:lnTo>
                    <a:pt x="42799" y="97916"/>
                  </a:lnTo>
                  <a:lnTo>
                    <a:pt x="52069" y="92455"/>
                  </a:lnTo>
                  <a:lnTo>
                    <a:pt x="93217" y="52577"/>
                  </a:lnTo>
                  <a:lnTo>
                    <a:pt x="106806" y="31876"/>
                  </a:lnTo>
                  <a:lnTo>
                    <a:pt x="108712" y="25399"/>
                  </a:lnTo>
                  <a:lnTo>
                    <a:pt x="108076" y="47878"/>
                  </a:lnTo>
                  <a:lnTo>
                    <a:pt x="102742" y="93852"/>
                  </a:lnTo>
                  <a:lnTo>
                    <a:pt x="98043" y="136651"/>
                  </a:lnTo>
                  <a:lnTo>
                    <a:pt x="98298" y="175894"/>
                  </a:lnTo>
                  <a:lnTo>
                    <a:pt x="108965" y="219455"/>
                  </a:lnTo>
                  <a:lnTo>
                    <a:pt x="119761" y="247141"/>
                  </a:lnTo>
                  <a:lnTo>
                    <a:pt x="122936" y="259968"/>
                  </a:lnTo>
                  <a:lnTo>
                    <a:pt x="128015" y="27279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4471415" y="4636008"/>
            <a:ext cx="279400" cy="250190"/>
          </a:xfrm>
          <a:custGeom>
            <a:avLst/>
            <a:gdLst/>
            <a:ahLst/>
            <a:cxnLst/>
            <a:rect l="l" t="t" r="r" b="b"/>
            <a:pathLst>
              <a:path w="279400" h="250189">
                <a:moveTo>
                  <a:pt x="81407" y="82296"/>
                </a:moveTo>
                <a:lnTo>
                  <a:pt x="84709" y="78994"/>
                </a:lnTo>
                <a:lnTo>
                  <a:pt x="86360" y="75438"/>
                </a:lnTo>
                <a:lnTo>
                  <a:pt x="86868" y="73533"/>
                </a:lnTo>
                <a:lnTo>
                  <a:pt x="91059" y="69469"/>
                </a:lnTo>
                <a:lnTo>
                  <a:pt x="138557" y="35687"/>
                </a:lnTo>
                <a:lnTo>
                  <a:pt x="149225" y="27940"/>
                </a:lnTo>
                <a:lnTo>
                  <a:pt x="192405" y="8382"/>
                </a:lnTo>
                <a:lnTo>
                  <a:pt x="223012" y="635"/>
                </a:lnTo>
                <a:lnTo>
                  <a:pt x="237489" y="0"/>
                </a:lnTo>
                <a:lnTo>
                  <a:pt x="240792" y="1778"/>
                </a:lnTo>
                <a:lnTo>
                  <a:pt x="244601" y="4318"/>
                </a:lnTo>
                <a:lnTo>
                  <a:pt x="248538" y="5334"/>
                </a:lnTo>
                <a:lnTo>
                  <a:pt x="249936" y="7112"/>
                </a:lnTo>
                <a:lnTo>
                  <a:pt x="251460" y="12700"/>
                </a:lnTo>
                <a:lnTo>
                  <a:pt x="251206" y="15494"/>
                </a:lnTo>
                <a:lnTo>
                  <a:pt x="234187" y="57404"/>
                </a:lnTo>
                <a:lnTo>
                  <a:pt x="195199" y="103251"/>
                </a:lnTo>
                <a:lnTo>
                  <a:pt x="152400" y="150368"/>
                </a:lnTo>
                <a:lnTo>
                  <a:pt x="108204" y="189865"/>
                </a:lnTo>
                <a:lnTo>
                  <a:pt x="71628" y="216027"/>
                </a:lnTo>
                <a:lnTo>
                  <a:pt x="25400" y="238506"/>
                </a:lnTo>
                <a:lnTo>
                  <a:pt x="2539" y="240665"/>
                </a:lnTo>
                <a:lnTo>
                  <a:pt x="1397" y="240030"/>
                </a:lnTo>
                <a:lnTo>
                  <a:pt x="508" y="238887"/>
                </a:lnTo>
                <a:lnTo>
                  <a:pt x="0" y="237363"/>
                </a:lnTo>
                <a:lnTo>
                  <a:pt x="381" y="235712"/>
                </a:lnTo>
                <a:lnTo>
                  <a:pt x="4063" y="227965"/>
                </a:lnTo>
                <a:lnTo>
                  <a:pt x="4445" y="225933"/>
                </a:lnTo>
                <a:lnTo>
                  <a:pt x="19431" y="207899"/>
                </a:lnTo>
                <a:lnTo>
                  <a:pt x="48895" y="192024"/>
                </a:lnTo>
                <a:lnTo>
                  <a:pt x="51181" y="191389"/>
                </a:lnTo>
                <a:lnTo>
                  <a:pt x="57658" y="192532"/>
                </a:lnTo>
                <a:lnTo>
                  <a:pt x="74675" y="197993"/>
                </a:lnTo>
                <a:lnTo>
                  <a:pt x="93218" y="214630"/>
                </a:lnTo>
                <a:lnTo>
                  <a:pt x="97155" y="220472"/>
                </a:lnTo>
                <a:lnTo>
                  <a:pt x="98298" y="223012"/>
                </a:lnTo>
                <a:lnTo>
                  <a:pt x="103250" y="227711"/>
                </a:lnTo>
                <a:lnTo>
                  <a:pt x="133350" y="249174"/>
                </a:lnTo>
                <a:lnTo>
                  <a:pt x="136398" y="249936"/>
                </a:lnTo>
                <a:lnTo>
                  <a:pt x="151130" y="247142"/>
                </a:lnTo>
              </a:path>
              <a:path w="279400" h="250189">
                <a:moveTo>
                  <a:pt x="278892" y="196596"/>
                </a:moveTo>
                <a:lnTo>
                  <a:pt x="278892" y="201803"/>
                </a:lnTo>
                <a:lnTo>
                  <a:pt x="274700" y="205740"/>
                </a:lnTo>
                <a:lnTo>
                  <a:pt x="274320" y="206756"/>
                </a:lnTo>
                <a:lnTo>
                  <a:pt x="274955" y="207391"/>
                </a:lnTo>
                <a:lnTo>
                  <a:pt x="276225" y="207899"/>
                </a:lnTo>
                <a:lnTo>
                  <a:pt x="277113" y="208788"/>
                </a:lnTo>
                <a:lnTo>
                  <a:pt x="278892" y="214884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5" name="object 55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858511" y="4553711"/>
            <a:ext cx="220980" cy="284988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181600" y="4504944"/>
            <a:ext cx="211836" cy="251459"/>
          </a:xfrm>
          <a:prstGeom prst="rect">
            <a:avLst/>
          </a:prstGeom>
        </p:spPr>
      </p:pic>
      <p:grpSp>
        <p:nvGrpSpPr>
          <p:cNvPr id="57" name="object 57"/>
          <p:cNvGrpSpPr/>
          <p:nvPr/>
        </p:nvGrpSpPr>
        <p:grpSpPr>
          <a:xfrm>
            <a:off x="4139184" y="5309615"/>
            <a:ext cx="1945005" cy="980440"/>
            <a:chOff x="4139184" y="5309615"/>
            <a:chExt cx="1945005" cy="980440"/>
          </a:xfrm>
        </p:grpSpPr>
        <p:pic>
          <p:nvPicPr>
            <p:cNvPr id="58" name="object 5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337304" y="5487923"/>
              <a:ext cx="120396" cy="86868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4276344" y="5416295"/>
              <a:ext cx="562610" cy="364490"/>
            </a:xfrm>
            <a:custGeom>
              <a:avLst/>
              <a:gdLst/>
              <a:ahLst/>
              <a:cxnLst/>
              <a:rect l="l" t="t" r="r" b="b"/>
              <a:pathLst>
                <a:path w="562610" h="364489">
                  <a:moveTo>
                    <a:pt x="73405" y="134111"/>
                  </a:moveTo>
                  <a:lnTo>
                    <a:pt x="67944" y="128650"/>
                  </a:lnTo>
                  <a:lnTo>
                    <a:pt x="64007" y="128015"/>
                  </a:lnTo>
                  <a:lnTo>
                    <a:pt x="62864" y="127253"/>
                  </a:lnTo>
                  <a:lnTo>
                    <a:pt x="61721" y="124459"/>
                  </a:lnTo>
                  <a:lnTo>
                    <a:pt x="60705" y="123443"/>
                  </a:lnTo>
                  <a:lnTo>
                    <a:pt x="100583" y="84708"/>
                  </a:lnTo>
                  <a:lnTo>
                    <a:pt x="143128" y="63245"/>
                  </a:lnTo>
                  <a:lnTo>
                    <a:pt x="186562" y="48259"/>
                  </a:lnTo>
                  <a:lnTo>
                    <a:pt x="210184" y="45719"/>
                  </a:lnTo>
                  <a:lnTo>
                    <a:pt x="223011" y="48767"/>
                  </a:lnTo>
                  <a:lnTo>
                    <a:pt x="232409" y="54228"/>
                  </a:lnTo>
                  <a:lnTo>
                    <a:pt x="239648" y="63626"/>
                  </a:lnTo>
                  <a:lnTo>
                    <a:pt x="242823" y="75310"/>
                  </a:lnTo>
                  <a:lnTo>
                    <a:pt x="243839" y="87756"/>
                  </a:lnTo>
                  <a:lnTo>
                    <a:pt x="240791" y="103758"/>
                  </a:lnTo>
                  <a:lnTo>
                    <a:pt x="220598" y="149478"/>
                  </a:lnTo>
                  <a:lnTo>
                    <a:pt x="197992" y="196341"/>
                  </a:lnTo>
                  <a:lnTo>
                    <a:pt x="168020" y="243370"/>
                  </a:lnTo>
                  <a:lnTo>
                    <a:pt x="125983" y="290334"/>
                  </a:lnTo>
                  <a:lnTo>
                    <a:pt x="85851" y="324154"/>
                  </a:lnTo>
                  <a:lnTo>
                    <a:pt x="44322" y="351586"/>
                  </a:lnTo>
                  <a:lnTo>
                    <a:pt x="19176" y="364235"/>
                  </a:lnTo>
                  <a:lnTo>
                    <a:pt x="5206" y="362877"/>
                  </a:lnTo>
                  <a:lnTo>
                    <a:pt x="3301" y="359943"/>
                  </a:lnTo>
                  <a:lnTo>
                    <a:pt x="0" y="329399"/>
                  </a:lnTo>
                  <a:lnTo>
                    <a:pt x="1650" y="320547"/>
                  </a:lnTo>
                  <a:lnTo>
                    <a:pt x="17906" y="283971"/>
                  </a:lnTo>
                  <a:lnTo>
                    <a:pt x="61848" y="243547"/>
                  </a:lnTo>
                  <a:lnTo>
                    <a:pt x="125094" y="244551"/>
                  </a:lnTo>
                  <a:lnTo>
                    <a:pt x="185292" y="299973"/>
                  </a:lnTo>
                  <a:lnTo>
                    <a:pt x="206247" y="318122"/>
                  </a:lnTo>
                </a:path>
                <a:path w="562610" h="364489">
                  <a:moveTo>
                    <a:pt x="562355" y="101218"/>
                  </a:moveTo>
                  <a:lnTo>
                    <a:pt x="551306" y="80517"/>
                  </a:lnTo>
                  <a:lnTo>
                    <a:pt x="546353" y="52450"/>
                  </a:lnTo>
                  <a:lnTo>
                    <a:pt x="532383" y="18541"/>
                  </a:lnTo>
                  <a:lnTo>
                    <a:pt x="530605" y="10794"/>
                  </a:lnTo>
                  <a:lnTo>
                    <a:pt x="527557" y="4952"/>
                  </a:lnTo>
                  <a:lnTo>
                    <a:pt x="525017" y="3174"/>
                  </a:lnTo>
                  <a:lnTo>
                    <a:pt x="518413" y="1142"/>
                  </a:lnTo>
                  <a:lnTo>
                    <a:pt x="506729" y="0"/>
                  </a:lnTo>
                  <a:lnTo>
                    <a:pt x="494283" y="3047"/>
                  </a:lnTo>
                  <a:lnTo>
                    <a:pt x="477392" y="15493"/>
                  </a:lnTo>
                  <a:lnTo>
                    <a:pt x="447801" y="51053"/>
                  </a:lnTo>
                  <a:lnTo>
                    <a:pt x="427989" y="77850"/>
                  </a:lnTo>
                  <a:lnTo>
                    <a:pt x="419100" y="108330"/>
                  </a:lnTo>
                  <a:lnTo>
                    <a:pt x="420369" y="114553"/>
                  </a:lnTo>
                  <a:lnTo>
                    <a:pt x="425068" y="122046"/>
                  </a:lnTo>
                  <a:lnTo>
                    <a:pt x="430783" y="124586"/>
                  </a:lnTo>
                  <a:lnTo>
                    <a:pt x="446023" y="126237"/>
                  </a:lnTo>
                  <a:lnTo>
                    <a:pt x="493267" y="105663"/>
                  </a:lnTo>
                  <a:lnTo>
                    <a:pt x="522350" y="88010"/>
                  </a:lnTo>
                  <a:lnTo>
                    <a:pt x="552957" y="66166"/>
                  </a:lnTo>
                  <a:lnTo>
                    <a:pt x="557656" y="64515"/>
                  </a:lnTo>
                  <a:lnTo>
                    <a:pt x="558545" y="64769"/>
                  </a:lnTo>
                  <a:lnTo>
                    <a:pt x="558418" y="65531"/>
                  </a:lnTo>
                  <a:lnTo>
                    <a:pt x="553084" y="72135"/>
                  </a:lnTo>
                  <a:lnTo>
                    <a:pt x="551179" y="79755"/>
                  </a:lnTo>
                  <a:lnTo>
                    <a:pt x="548893" y="90296"/>
                  </a:lnTo>
                  <a:lnTo>
                    <a:pt x="533018" y="131952"/>
                  </a:lnTo>
                  <a:lnTo>
                    <a:pt x="518667" y="173456"/>
                  </a:lnTo>
                  <a:lnTo>
                    <a:pt x="508634" y="220827"/>
                  </a:lnTo>
                  <a:lnTo>
                    <a:pt x="505332" y="256743"/>
                  </a:lnTo>
                  <a:lnTo>
                    <a:pt x="507110" y="264096"/>
                  </a:lnTo>
                  <a:lnTo>
                    <a:pt x="512063" y="272211"/>
                  </a:lnTo>
                  <a:lnTo>
                    <a:pt x="515873" y="276148"/>
                  </a:lnTo>
                  <a:lnTo>
                    <a:pt x="520064" y="277901"/>
                  </a:lnTo>
                  <a:lnTo>
                    <a:pt x="526288" y="278891"/>
                  </a:lnTo>
                  <a:lnTo>
                    <a:pt x="530478" y="277240"/>
                  </a:lnTo>
                  <a:lnTo>
                    <a:pt x="532638" y="275805"/>
                  </a:lnTo>
                  <a:lnTo>
                    <a:pt x="534034" y="274142"/>
                  </a:lnTo>
                  <a:lnTo>
                    <a:pt x="536828" y="266585"/>
                  </a:lnTo>
                </a:path>
                <a:path w="562610" h="364489">
                  <a:moveTo>
                    <a:pt x="339851" y="260603"/>
                  </a:moveTo>
                  <a:lnTo>
                    <a:pt x="333375" y="260603"/>
                  </a:lnTo>
                  <a:lnTo>
                    <a:pt x="330707" y="262026"/>
                  </a:lnTo>
                  <a:lnTo>
                    <a:pt x="321563" y="270738"/>
                  </a:lnTo>
                  <a:lnTo>
                    <a:pt x="319531" y="271627"/>
                  </a:lnTo>
                  <a:lnTo>
                    <a:pt x="318007" y="272935"/>
                  </a:lnTo>
                  <a:lnTo>
                    <a:pt x="310006" y="285000"/>
                  </a:lnTo>
                  <a:lnTo>
                    <a:pt x="309371" y="289242"/>
                  </a:lnTo>
                  <a:lnTo>
                    <a:pt x="310006" y="290372"/>
                  </a:lnTo>
                  <a:lnTo>
                    <a:pt x="311022" y="291109"/>
                  </a:lnTo>
                  <a:lnTo>
                    <a:pt x="315213" y="29260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916424" y="5436107"/>
              <a:ext cx="178308" cy="201168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4145280" y="5315711"/>
              <a:ext cx="1932939" cy="875030"/>
            </a:xfrm>
            <a:custGeom>
              <a:avLst/>
              <a:gdLst/>
              <a:ahLst/>
              <a:cxnLst/>
              <a:rect l="l" t="t" r="r" b="b"/>
              <a:pathLst>
                <a:path w="1932939" h="875029">
                  <a:moveTo>
                    <a:pt x="97282" y="799223"/>
                  </a:moveTo>
                  <a:lnTo>
                    <a:pt x="54610" y="815797"/>
                  </a:lnTo>
                  <a:lnTo>
                    <a:pt x="19939" y="823734"/>
                  </a:lnTo>
                  <a:lnTo>
                    <a:pt x="1270" y="824483"/>
                  </a:lnTo>
                  <a:lnTo>
                    <a:pt x="127" y="823810"/>
                  </a:lnTo>
                  <a:lnTo>
                    <a:pt x="0" y="822667"/>
                  </a:lnTo>
                  <a:lnTo>
                    <a:pt x="45974" y="792416"/>
                  </a:lnTo>
                  <a:lnTo>
                    <a:pt x="86233" y="768146"/>
                  </a:lnTo>
                  <a:lnTo>
                    <a:pt x="119887" y="748995"/>
                  </a:lnTo>
                  <a:lnTo>
                    <a:pt x="159766" y="728738"/>
                  </a:lnTo>
                  <a:lnTo>
                    <a:pt x="204724" y="707288"/>
                  </a:lnTo>
                  <a:lnTo>
                    <a:pt x="255270" y="683653"/>
                  </a:lnTo>
                  <a:lnTo>
                    <a:pt x="283083" y="670725"/>
                  </a:lnTo>
                  <a:lnTo>
                    <a:pt x="312166" y="657174"/>
                  </a:lnTo>
                  <a:lnTo>
                    <a:pt x="373380" y="628967"/>
                  </a:lnTo>
                  <a:lnTo>
                    <a:pt x="438150" y="599986"/>
                  </a:lnTo>
                  <a:lnTo>
                    <a:pt x="472694" y="584644"/>
                  </a:lnTo>
                  <a:lnTo>
                    <a:pt x="508381" y="568769"/>
                  </a:lnTo>
                  <a:lnTo>
                    <a:pt x="544957" y="552564"/>
                  </a:lnTo>
                  <a:lnTo>
                    <a:pt x="581914" y="536105"/>
                  </a:lnTo>
                  <a:lnTo>
                    <a:pt x="619379" y="519506"/>
                  </a:lnTo>
                  <a:lnTo>
                    <a:pt x="656971" y="502805"/>
                  </a:lnTo>
                  <a:lnTo>
                    <a:pt x="696214" y="486028"/>
                  </a:lnTo>
                  <a:lnTo>
                    <a:pt x="736473" y="469201"/>
                  </a:lnTo>
                  <a:lnTo>
                    <a:pt x="777367" y="452348"/>
                  </a:lnTo>
                  <a:lnTo>
                    <a:pt x="818769" y="435470"/>
                  </a:lnTo>
                  <a:lnTo>
                    <a:pt x="860425" y="418591"/>
                  </a:lnTo>
                  <a:lnTo>
                    <a:pt x="902462" y="401688"/>
                  </a:lnTo>
                  <a:lnTo>
                    <a:pt x="945134" y="384784"/>
                  </a:lnTo>
                  <a:lnTo>
                    <a:pt x="988441" y="367880"/>
                  </a:lnTo>
                  <a:lnTo>
                    <a:pt x="1032256" y="350977"/>
                  </a:lnTo>
                  <a:lnTo>
                    <a:pt x="1074801" y="334759"/>
                  </a:lnTo>
                  <a:lnTo>
                    <a:pt x="1116457" y="319024"/>
                  </a:lnTo>
                  <a:lnTo>
                    <a:pt x="1157732" y="303606"/>
                  </a:lnTo>
                  <a:lnTo>
                    <a:pt x="1199388" y="288378"/>
                  </a:lnTo>
                  <a:lnTo>
                    <a:pt x="1241171" y="273303"/>
                  </a:lnTo>
                  <a:lnTo>
                    <a:pt x="1283208" y="258318"/>
                  </a:lnTo>
                  <a:lnTo>
                    <a:pt x="1323213" y="244094"/>
                  </a:lnTo>
                  <a:lnTo>
                    <a:pt x="1361948" y="230378"/>
                  </a:lnTo>
                  <a:lnTo>
                    <a:pt x="1399667" y="217043"/>
                  </a:lnTo>
                  <a:lnTo>
                    <a:pt x="1436116" y="203834"/>
                  </a:lnTo>
                  <a:lnTo>
                    <a:pt x="1471803" y="190881"/>
                  </a:lnTo>
                  <a:lnTo>
                    <a:pt x="1506728" y="178053"/>
                  </a:lnTo>
                  <a:lnTo>
                    <a:pt x="1540002" y="165862"/>
                  </a:lnTo>
                  <a:lnTo>
                    <a:pt x="1603248" y="143001"/>
                  </a:lnTo>
                  <a:lnTo>
                    <a:pt x="1662430" y="121157"/>
                  </a:lnTo>
                  <a:lnTo>
                    <a:pt x="1717167" y="100329"/>
                  </a:lnTo>
                  <a:lnTo>
                    <a:pt x="1741678" y="90804"/>
                  </a:lnTo>
                  <a:lnTo>
                    <a:pt x="1786255" y="73532"/>
                  </a:lnTo>
                  <a:lnTo>
                    <a:pt x="1824863" y="58800"/>
                  </a:lnTo>
                  <a:lnTo>
                    <a:pt x="1871599" y="41909"/>
                  </a:lnTo>
                  <a:lnTo>
                    <a:pt x="1915668" y="19303"/>
                  </a:lnTo>
                  <a:lnTo>
                    <a:pt x="1924939" y="11429"/>
                  </a:lnTo>
                  <a:lnTo>
                    <a:pt x="1932432" y="0"/>
                  </a:lnTo>
                </a:path>
                <a:path w="1932939" h="875029">
                  <a:moveTo>
                    <a:pt x="1493901" y="627367"/>
                  </a:moveTo>
                  <a:lnTo>
                    <a:pt x="1482090" y="627367"/>
                  </a:lnTo>
                  <a:lnTo>
                    <a:pt x="1481836" y="628065"/>
                  </a:lnTo>
                  <a:lnTo>
                    <a:pt x="1481455" y="630732"/>
                  </a:lnTo>
                  <a:lnTo>
                    <a:pt x="1480693" y="631024"/>
                  </a:lnTo>
                  <a:lnTo>
                    <a:pt x="1474851" y="627367"/>
                  </a:lnTo>
                  <a:lnTo>
                    <a:pt x="1471168" y="627367"/>
                  </a:lnTo>
                  <a:lnTo>
                    <a:pt x="1472692" y="627367"/>
                  </a:lnTo>
                  <a:lnTo>
                    <a:pt x="1469136" y="627367"/>
                  </a:lnTo>
                  <a:lnTo>
                    <a:pt x="1472311" y="627367"/>
                  </a:lnTo>
                  <a:lnTo>
                    <a:pt x="1469136" y="627367"/>
                  </a:lnTo>
                  <a:lnTo>
                    <a:pt x="1474724" y="627367"/>
                  </a:lnTo>
                  <a:lnTo>
                    <a:pt x="1474851" y="621906"/>
                  </a:lnTo>
                  <a:lnTo>
                    <a:pt x="1475486" y="621601"/>
                  </a:lnTo>
                  <a:lnTo>
                    <a:pt x="1478153" y="621284"/>
                  </a:lnTo>
                  <a:lnTo>
                    <a:pt x="1481709" y="619251"/>
                  </a:lnTo>
                  <a:lnTo>
                    <a:pt x="1486408" y="615581"/>
                  </a:lnTo>
                  <a:lnTo>
                    <a:pt x="1517904" y="608406"/>
                  </a:lnTo>
                  <a:lnTo>
                    <a:pt x="1524762" y="603973"/>
                  </a:lnTo>
                  <a:lnTo>
                    <a:pt x="1571625" y="601979"/>
                  </a:lnTo>
                  <a:lnTo>
                    <a:pt x="1590802" y="601979"/>
                  </a:lnTo>
                  <a:lnTo>
                    <a:pt x="1595120" y="603859"/>
                  </a:lnTo>
                  <a:lnTo>
                    <a:pt x="1599438" y="606336"/>
                  </a:lnTo>
                  <a:lnTo>
                    <a:pt x="1603629" y="607441"/>
                  </a:lnTo>
                  <a:lnTo>
                    <a:pt x="1605153" y="608444"/>
                  </a:lnTo>
                  <a:lnTo>
                    <a:pt x="1606042" y="609815"/>
                  </a:lnTo>
                  <a:lnTo>
                    <a:pt x="1607058" y="613219"/>
                  </a:lnTo>
                  <a:lnTo>
                    <a:pt x="1607820" y="623214"/>
                  </a:lnTo>
                  <a:lnTo>
                    <a:pt x="1606042" y="627405"/>
                  </a:lnTo>
                  <a:lnTo>
                    <a:pt x="1574165" y="667296"/>
                  </a:lnTo>
                  <a:lnTo>
                    <a:pt x="1564386" y="673823"/>
                  </a:lnTo>
                  <a:lnTo>
                    <a:pt x="1528953" y="690740"/>
                  </a:lnTo>
                  <a:lnTo>
                    <a:pt x="1527810" y="692188"/>
                  </a:lnTo>
                  <a:lnTo>
                    <a:pt x="1525524" y="697166"/>
                  </a:lnTo>
                  <a:lnTo>
                    <a:pt x="1528953" y="697166"/>
                  </a:lnTo>
                  <a:lnTo>
                    <a:pt x="1529842" y="697877"/>
                  </a:lnTo>
                  <a:lnTo>
                    <a:pt x="1530604" y="699046"/>
                  </a:lnTo>
                  <a:lnTo>
                    <a:pt x="1530985" y="700544"/>
                  </a:lnTo>
                  <a:lnTo>
                    <a:pt x="1532636" y="701535"/>
                  </a:lnTo>
                  <a:lnTo>
                    <a:pt x="1578991" y="714044"/>
                  </a:lnTo>
                  <a:lnTo>
                    <a:pt x="1606677" y="719493"/>
                  </a:lnTo>
                  <a:lnTo>
                    <a:pt x="1620139" y="727176"/>
                  </a:lnTo>
                  <a:lnTo>
                    <a:pt x="1646428" y="764692"/>
                  </a:lnTo>
                  <a:lnTo>
                    <a:pt x="1650873" y="773290"/>
                  </a:lnTo>
                  <a:lnTo>
                    <a:pt x="1652016" y="785152"/>
                  </a:lnTo>
                  <a:lnTo>
                    <a:pt x="1650238" y="791032"/>
                  </a:lnTo>
                  <a:lnTo>
                    <a:pt x="1641348" y="809955"/>
                  </a:lnTo>
                  <a:lnTo>
                    <a:pt x="1639697" y="814997"/>
                  </a:lnTo>
                  <a:lnTo>
                    <a:pt x="1636522" y="819581"/>
                  </a:lnTo>
                  <a:lnTo>
                    <a:pt x="1621790" y="832281"/>
                  </a:lnTo>
                  <a:lnTo>
                    <a:pt x="1619250" y="835901"/>
                  </a:lnTo>
                  <a:lnTo>
                    <a:pt x="1567815" y="860005"/>
                  </a:lnTo>
                  <a:lnTo>
                    <a:pt x="1498854" y="874204"/>
                  </a:lnTo>
                  <a:lnTo>
                    <a:pt x="1480439" y="874776"/>
                  </a:lnTo>
                  <a:lnTo>
                    <a:pt x="1478534" y="874102"/>
                  </a:lnTo>
                  <a:lnTo>
                    <a:pt x="1477264" y="872947"/>
                  </a:lnTo>
                  <a:lnTo>
                    <a:pt x="1475994" y="869772"/>
                  </a:lnTo>
                  <a:lnTo>
                    <a:pt x="1474851" y="862164"/>
                  </a:lnTo>
                </a:path>
                <a:path w="1932939" h="875029">
                  <a:moveTo>
                    <a:pt x="1360424" y="824483"/>
                  </a:moveTo>
                  <a:lnTo>
                    <a:pt x="1356995" y="828001"/>
                  </a:lnTo>
                  <a:lnTo>
                    <a:pt x="1355217" y="831697"/>
                  </a:lnTo>
                  <a:lnTo>
                    <a:pt x="1354836" y="833716"/>
                  </a:lnTo>
                  <a:lnTo>
                    <a:pt x="1353693" y="835063"/>
                  </a:lnTo>
                  <a:lnTo>
                    <a:pt x="1350645" y="836561"/>
                  </a:lnTo>
                  <a:lnTo>
                    <a:pt x="1350264" y="837692"/>
                  </a:lnTo>
                  <a:lnTo>
                    <a:pt x="1350772" y="839190"/>
                  </a:lnTo>
                  <a:lnTo>
                    <a:pt x="1353693" y="844080"/>
                  </a:lnTo>
                  <a:lnTo>
                    <a:pt x="1357249" y="844295"/>
                  </a:lnTo>
                  <a:lnTo>
                    <a:pt x="1361059" y="842378"/>
                  </a:lnTo>
                  <a:lnTo>
                    <a:pt x="1367028" y="83775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15712" y="5969507"/>
              <a:ext cx="138684" cy="252984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5055108" y="5817107"/>
              <a:ext cx="990600" cy="466725"/>
            </a:xfrm>
            <a:custGeom>
              <a:avLst/>
              <a:gdLst/>
              <a:ahLst/>
              <a:cxnLst/>
              <a:rect l="l" t="t" r="r" b="b"/>
              <a:pathLst>
                <a:path w="990600" h="466725">
                  <a:moveTo>
                    <a:pt x="63245" y="323837"/>
                  </a:moveTo>
                  <a:lnTo>
                    <a:pt x="58165" y="318071"/>
                  </a:lnTo>
                  <a:lnTo>
                    <a:pt x="48259" y="303466"/>
                  </a:lnTo>
                  <a:lnTo>
                    <a:pt x="99567" y="224459"/>
                  </a:lnTo>
                  <a:lnTo>
                    <a:pt x="165100" y="192176"/>
                  </a:lnTo>
                  <a:lnTo>
                    <a:pt x="172846" y="192023"/>
                  </a:lnTo>
                  <a:lnTo>
                    <a:pt x="178688" y="194309"/>
                  </a:lnTo>
                  <a:lnTo>
                    <a:pt x="185927" y="199555"/>
                  </a:lnTo>
                  <a:lnTo>
                    <a:pt x="188467" y="203530"/>
                  </a:lnTo>
                  <a:lnTo>
                    <a:pt x="193547" y="218554"/>
                  </a:lnTo>
                  <a:lnTo>
                    <a:pt x="193547" y="227939"/>
                  </a:lnTo>
                  <a:lnTo>
                    <a:pt x="181990" y="267804"/>
                  </a:lnTo>
                  <a:lnTo>
                    <a:pt x="162051" y="309168"/>
                  </a:lnTo>
                  <a:lnTo>
                    <a:pt x="136270" y="351345"/>
                  </a:lnTo>
                  <a:lnTo>
                    <a:pt x="101091" y="398703"/>
                  </a:lnTo>
                  <a:lnTo>
                    <a:pt x="56514" y="445630"/>
                  </a:lnTo>
                  <a:lnTo>
                    <a:pt x="21208" y="465708"/>
                  </a:lnTo>
                  <a:lnTo>
                    <a:pt x="17525" y="466343"/>
                  </a:lnTo>
                  <a:lnTo>
                    <a:pt x="11556" y="465162"/>
                  </a:lnTo>
                  <a:lnTo>
                    <a:pt x="4190" y="460540"/>
                  </a:lnTo>
                  <a:lnTo>
                    <a:pt x="1650" y="454837"/>
                  </a:lnTo>
                  <a:lnTo>
                    <a:pt x="0" y="436321"/>
                  </a:lnTo>
                  <a:lnTo>
                    <a:pt x="3047" y="421843"/>
                  </a:lnTo>
                  <a:lnTo>
                    <a:pt x="46989" y="376466"/>
                  </a:lnTo>
                  <a:lnTo>
                    <a:pt x="92837" y="371741"/>
                  </a:lnTo>
                  <a:lnTo>
                    <a:pt x="141604" y="411518"/>
                  </a:lnTo>
                  <a:lnTo>
                    <a:pt x="146557" y="422567"/>
                  </a:lnTo>
                  <a:lnTo>
                    <a:pt x="156844" y="430326"/>
                  </a:lnTo>
                  <a:lnTo>
                    <a:pt x="161543" y="431266"/>
                  </a:lnTo>
                  <a:lnTo>
                    <a:pt x="170306" y="431634"/>
                  </a:lnTo>
                  <a:lnTo>
                    <a:pt x="177800" y="425322"/>
                  </a:lnTo>
                </a:path>
                <a:path w="990600" h="466725">
                  <a:moveTo>
                    <a:pt x="793368" y="63245"/>
                  </a:moveTo>
                  <a:lnTo>
                    <a:pt x="796670" y="59880"/>
                  </a:lnTo>
                  <a:lnTo>
                    <a:pt x="798449" y="56349"/>
                  </a:lnTo>
                  <a:lnTo>
                    <a:pt x="845692" y="21170"/>
                  </a:lnTo>
                  <a:lnTo>
                    <a:pt x="883412" y="1142"/>
                  </a:lnTo>
                  <a:lnTo>
                    <a:pt x="902715" y="0"/>
                  </a:lnTo>
                  <a:lnTo>
                    <a:pt x="907414" y="1816"/>
                  </a:lnTo>
                  <a:lnTo>
                    <a:pt x="922654" y="14782"/>
                  </a:lnTo>
                  <a:lnTo>
                    <a:pt x="925067" y="20827"/>
                  </a:lnTo>
                  <a:lnTo>
                    <a:pt x="926845" y="51942"/>
                  </a:lnTo>
                  <a:lnTo>
                    <a:pt x="918082" y="83248"/>
                  </a:lnTo>
                  <a:lnTo>
                    <a:pt x="897127" y="127355"/>
                  </a:lnTo>
                  <a:lnTo>
                    <a:pt x="873759" y="171068"/>
                  </a:lnTo>
                  <a:lnTo>
                    <a:pt x="844168" y="214655"/>
                  </a:lnTo>
                  <a:lnTo>
                    <a:pt x="807465" y="257733"/>
                  </a:lnTo>
                  <a:lnTo>
                    <a:pt x="782065" y="283590"/>
                  </a:lnTo>
                  <a:lnTo>
                    <a:pt x="780795" y="283349"/>
                  </a:lnTo>
                  <a:lnTo>
                    <a:pt x="777620" y="281216"/>
                  </a:lnTo>
                  <a:lnTo>
                    <a:pt x="777239" y="279653"/>
                  </a:lnTo>
                  <a:lnTo>
                    <a:pt x="777620" y="277914"/>
                  </a:lnTo>
                  <a:lnTo>
                    <a:pt x="804163" y="243497"/>
                  </a:lnTo>
                  <a:lnTo>
                    <a:pt x="847470" y="230416"/>
                  </a:lnTo>
                  <a:lnTo>
                    <a:pt x="890142" y="252488"/>
                  </a:lnTo>
                  <a:lnTo>
                    <a:pt x="932688" y="274383"/>
                  </a:lnTo>
                  <a:lnTo>
                    <a:pt x="948054" y="281533"/>
                  </a:lnTo>
                  <a:lnTo>
                    <a:pt x="990600" y="284987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6192011" y="5803391"/>
            <a:ext cx="520065" cy="330835"/>
          </a:xfrm>
          <a:custGeom>
            <a:avLst/>
            <a:gdLst/>
            <a:ahLst/>
            <a:cxnLst/>
            <a:rect l="l" t="t" r="r" b="b"/>
            <a:pathLst>
              <a:path w="520065" h="330835">
                <a:moveTo>
                  <a:pt x="19050" y="248132"/>
                </a:moveTo>
                <a:lnTo>
                  <a:pt x="19050" y="251510"/>
                </a:lnTo>
                <a:lnTo>
                  <a:pt x="17145" y="255054"/>
                </a:lnTo>
                <a:lnTo>
                  <a:pt x="10160" y="263093"/>
                </a:lnTo>
                <a:lnTo>
                  <a:pt x="8000" y="269163"/>
                </a:lnTo>
                <a:lnTo>
                  <a:pt x="6350" y="275869"/>
                </a:lnTo>
                <a:lnTo>
                  <a:pt x="2159" y="284327"/>
                </a:lnTo>
                <a:lnTo>
                  <a:pt x="0" y="323265"/>
                </a:lnTo>
                <a:lnTo>
                  <a:pt x="3301" y="327545"/>
                </a:lnTo>
                <a:lnTo>
                  <a:pt x="6858" y="329412"/>
                </a:lnTo>
                <a:lnTo>
                  <a:pt x="17652" y="330708"/>
                </a:lnTo>
                <a:lnTo>
                  <a:pt x="39624" y="330174"/>
                </a:lnTo>
                <a:lnTo>
                  <a:pt x="52070" y="325856"/>
                </a:lnTo>
                <a:lnTo>
                  <a:pt x="55879" y="325424"/>
                </a:lnTo>
                <a:lnTo>
                  <a:pt x="63753" y="321157"/>
                </a:lnTo>
                <a:lnTo>
                  <a:pt x="72009" y="315963"/>
                </a:lnTo>
                <a:lnTo>
                  <a:pt x="84582" y="311619"/>
                </a:lnTo>
                <a:lnTo>
                  <a:pt x="126237" y="283502"/>
                </a:lnTo>
                <a:lnTo>
                  <a:pt x="161925" y="241363"/>
                </a:lnTo>
                <a:lnTo>
                  <a:pt x="192150" y="197167"/>
                </a:lnTo>
                <a:lnTo>
                  <a:pt x="220599" y="149631"/>
                </a:lnTo>
                <a:lnTo>
                  <a:pt x="240411" y="89547"/>
                </a:lnTo>
                <a:lnTo>
                  <a:pt x="240791" y="76250"/>
                </a:lnTo>
                <a:lnTo>
                  <a:pt x="240791" y="79603"/>
                </a:lnTo>
                <a:lnTo>
                  <a:pt x="238887" y="83146"/>
                </a:lnTo>
                <a:lnTo>
                  <a:pt x="237489" y="85077"/>
                </a:lnTo>
                <a:lnTo>
                  <a:pt x="235838" y="90995"/>
                </a:lnTo>
                <a:lnTo>
                  <a:pt x="235330" y="94564"/>
                </a:lnTo>
                <a:lnTo>
                  <a:pt x="231139" y="102285"/>
                </a:lnTo>
                <a:lnTo>
                  <a:pt x="222758" y="116484"/>
                </a:lnTo>
                <a:lnTo>
                  <a:pt x="212089" y="147231"/>
                </a:lnTo>
                <a:lnTo>
                  <a:pt x="204977" y="190258"/>
                </a:lnTo>
                <a:lnTo>
                  <a:pt x="203708" y="228269"/>
                </a:lnTo>
                <a:lnTo>
                  <a:pt x="211709" y="251993"/>
                </a:lnTo>
                <a:lnTo>
                  <a:pt x="217677" y="261620"/>
                </a:lnTo>
                <a:lnTo>
                  <a:pt x="220472" y="263486"/>
                </a:lnTo>
                <a:lnTo>
                  <a:pt x="231139" y="266115"/>
                </a:lnTo>
                <a:lnTo>
                  <a:pt x="239140" y="266738"/>
                </a:lnTo>
                <a:lnTo>
                  <a:pt x="251460" y="263702"/>
                </a:lnTo>
                <a:lnTo>
                  <a:pt x="299720" y="231051"/>
                </a:lnTo>
                <a:lnTo>
                  <a:pt x="323977" y="196748"/>
                </a:lnTo>
                <a:lnTo>
                  <a:pt x="344932" y="151815"/>
                </a:lnTo>
                <a:lnTo>
                  <a:pt x="362204" y="106514"/>
                </a:lnTo>
                <a:lnTo>
                  <a:pt x="375919" y="67005"/>
                </a:lnTo>
                <a:lnTo>
                  <a:pt x="391794" y="21323"/>
                </a:lnTo>
                <a:lnTo>
                  <a:pt x="399161" y="0"/>
                </a:lnTo>
                <a:lnTo>
                  <a:pt x="399288" y="3238"/>
                </a:lnTo>
                <a:lnTo>
                  <a:pt x="389889" y="50380"/>
                </a:lnTo>
                <a:lnTo>
                  <a:pt x="386841" y="92290"/>
                </a:lnTo>
                <a:lnTo>
                  <a:pt x="390016" y="138734"/>
                </a:lnTo>
                <a:lnTo>
                  <a:pt x="424941" y="197929"/>
                </a:lnTo>
                <a:lnTo>
                  <a:pt x="475614" y="208940"/>
                </a:lnTo>
                <a:lnTo>
                  <a:pt x="494411" y="204050"/>
                </a:lnTo>
                <a:lnTo>
                  <a:pt x="519684" y="190817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064E068-1DF2-4C0A-9C8A-1416CF156CE6}"/>
              </a:ext>
            </a:extLst>
          </p:cNvPr>
          <p:cNvSpPr/>
          <p:nvPr/>
        </p:nvSpPr>
        <p:spPr>
          <a:xfrm>
            <a:off x="1219200" y="3429000"/>
            <a:ext cx="63246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u="none" spc="-100" dirty="0">
                <a:latin typeface="Cambria"/>
                <a:cs typeface="Cambria"/>
              </a:rPr>
              <a:t>Try</a:t>
            </a:r>
            <a:r>
              <a:rPr i="1" u="none" spc="-190" dirty="0">
                <a:latin typeface="Cambria"/>
                <a:cs typeface="Cambria"/>
              </a:rPr>
              <a:t> </a:t>
            </a:r>
            <a:r>
              <a:rPr i="1" u="none" spc="-114" dirty="0">
                <a:latin typeface="Cambria"/>
                <a:cs typeface="Cambria"/>
              </a:rPr>
              <a:t>these</a:t>
            </a:r>
            <a:r>
              <a:rPr i="1" u="none" spc="-175" dirty="0">
                <a:latin typeface="Cambria"/>
                <a:cs typeface="Cambria"/>
              </a:rPr>
              <a:t> </a:t>
            </a:r>
            <a:r>
              <a:rPr i="1" u="none" spc="-45" dirty="0">
                <a:latin typeface="Cambria"/>
                <a:cs typeface="Cambria"/>
              </a:rPr>
              <a:t>ones…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997458"/>
            <a:ext cx="106489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8015605" algn="l"/>
              </a:tabLst>
            </a:pP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Elemental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Boron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is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combination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two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naturally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occurring</a:t>
            </a:r>
            <a:r>
              <a:rPr sz="2200" spc="-7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isotopes: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Boron-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10</a:t>
            </a:r>
            <a:r>
              <a:rPr sz="2200" spc="-3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2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relative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abundance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19.78%,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and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E2B1F"/>
                </a:solidFill>
                <a:latin typeface="Calibri"/>
                <a:cs typeface="Calibri"/>
              </a:rPr>
              <a:t>boron-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11</a:t>
            </a:r>
            <a:r>
              <a:rPr sz="2200" spc="-6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has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relative</a:t>
            </a:r>
            <a:r>
              <a:rPr sz="2200" spc="-45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abundance</a:t>
            </a:r>
            <a:r>
              <a:rPr sz="2200" spc="-5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E2B1F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E2B1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libri"/>
                <a:cs typeface="Calibri"/>
              </a:rPr>
              <a:t>80.22%.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67711" y="2382011"/>
            <a:ext cx="12700" cy="208915"/>
          </a:xfrm>
          <a:custGeom>
            <a:avLst/>
            <a:gdLst/>
            <a:ahLst/>
            <a:cxnLst/>
            <a:rect l="l" t="t" r="r" b="b"/>
            <a:pathLst>
              <a:path w="12700" h="208914">
                <a:moveTo>
                  <a:pt x="0" y="0"/>
                </a:moveTo>
                <a:lnTo>
                  <a:pt x="635" y="27686"/>
                </a:lnTo>
                <a:lnTo>
                  <a:pt x="5206" y="51942"/>
                </a:lnTo>
                <a:lnTo>
                  <a:pt x="6095" y="94996"/>
                </a:lnTo>
                <a:lnTo>
                  <a:pt x="6095" y="137160"/>
                </a:lnTo>
                <a:lnTo>
                  <a:pt x="6095" y="184276"/>
                </a:lnTo>
                <a:lnTo>
                  <a:pt x="6095" y="195961"/>
                </a:lnTo>
                <a:lnTo>
                  <a:pt x="7874" y="201422"/>
                </a:lnTo>
                <a:lnTo>
                  <a:pt x="12192" y="208787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43911" y="2362200"/>
            <a:ext cx="163067" cy="23317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28900" y="2438400"/>
            <a:ext cx="111251" cy="1524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05555" y="2686811"/>
            <a:ext cx="166116" cy="118872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3206495" y="2705100"/>
            <a:ext cx="13970" cy="114300"/>
          </a:xfrm>
          <a:custGeom>
            <a:avLst/>
            <a:gdLst/>
            <a:ahLst/>
            <a:cxnLst/>
            <a:rect l="l" t="t" r="r" b="b"/>
            <a:pathLst>
              <a:path w="13969" h="114300">
                <a:moveTo>
                  <a:pt x="6858" y="0"/>
                </a:moveTo>
                <a:lnTo>
                  <a:pt x="3175" y="3428"/>
                </a:lnTo>
                <a:lnTo>
                  <a:pt x="1397" y="6858"/>
                </a:lnTo>
                <a:lnTo>
                  <a:pt x="0" y="50800"/>
                </a:lnTo>
                <a:lnTo>
                  <a:pt x="762" y="72009"/>
                </a:lnTo>
                <a:lnTo>
                  <a:pt x="7366" y="100584"/>
                </a:lnTo>
                <a:lnTo>
                  <a:pt x="11556" y="106172"/>
                </a:lnTo>
                <a:lnTo>
                  <a:pt x="13716" y="11430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3080004" y="2279904"/>
            <a:ext cx="736600" cy="481965"/>
            <a:chOff x="3080004" y="2279904"/>
            <a:chExt cx="736600" cy="481965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20440" y="2654808"/>
              <a:ext cx="149352" cy="10668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086100" y="2330196"/>
              <a:ext cx="723900" cy="291465"/>
            </a:xfrm>
            <a:custGeom>
              <a:avLst/>
              <a:gdLst/>
              <a:ahLst/>
              <a:cxnLst/>
              <a:rect l="l" t="t" r="r" b="b"/>
              <a:pathLst>
                <a:path w="723900" h="291464">
                  <a:moveTo>
                    <a:pt x="0" y="273557"/>
                  </a:moveTo>
                  <a:lnTo>
                    <a:pt x="3429" y="273557"/>
                  </a:lnTo>
                  <a:lnTo>
                    <a:pt x="4318" y="274319"/>
                  </a:lnTo>
                  <a:lnTo>
                    <a:pt x="5080" y="275463"/>
                  </a:lnTo>
                  <a:lnTo>
                    <a:pt x="5461" y="276987"/>
                  </a:lnTo>
                  <a:lnTo>
                    <a:pt x="9525" y="282448"/>
                  </a:lnTo>
                  <a:lnTo>
                    <a:pt x="14986" y="284479"/>
                  </a:lnTo>
                  <a:lnTo>
                    <a:pt x="54101" y="291083"/>
                  </a:lnTo>
                  <a:lnTo>
                    <a:pt x="93852" y="288925"/>
                  </a:lnTo>
                  <a:lnTo>
                    <a:pt x="131952" y="287019"/>
                  </a:lnTo>
                  <a:lnTo>
                    <a:pt x="163830" y="284733"/>
                  </a:lnTo>
                  <a:lnTo>
                    <a:pt x="199262" y="281304"/>
                  </a:lnTo>
                  <a:lnTo>
                    <a:pt x="236092" y="277494"/>
                  </a:lnTo>
                  <a:lnTo>
                    <a:pt x="275589" y="273430"/>
                  </a:lnTo>
                  <a:lnTo>
                    <a:pt x="315975" y="268604"/>
                  </a:lnTo>
                  <a:lnTo>
                    <a:pt x="355091" y="261746"/>
                  </a:lnTo>
                  <a:lnTo>
                    <a:pt x="395477" y="255904"/>
                  </a:lnTo>
                  <a:lnTo>
                    <a:pt x="437007" y="251078"/>
                  </a:lnTo>
                  <a:lnTo>
                    <a:pt x="479044" y="246506"/>
                  </a:lnTo>
                  <a:lnTo>
                    <a:pt x="517398" y="242188"/>
                  </a:lnTo>
                  <a:lnTo>
                    <a:pt x="552703" y="237870"/>
                  </a:lnTo>
                  <a:lnTo>
                    <a:pt x="599566" y="231520"/>
                  </a:lnTo>
                  <a:lnTo>
                    <a:pt x="639952" y="225932"/>
                  </a:lnTo>
                  <a:lnTo>
                    <a:pt x="681736" y="223646"/>
                  </a:lnTo>
                  <a:lnTo>
                    <a:pt x="711708" y="222503"/>
                  </a:lnTo>
                  <a:lnTo>
                    <a:pt x="720344" y="219455"/>
                  </a:lnTo>
                  <a:lnTo>
                    <a:pt x="721740" y="219963"/>
                  </a:lnTo>
                  <a:lnTo>
                    <a:pt x="723900" y="222503"/>
                  </a:lnTo>
                  <a:lnTo>
                    <a:pt x="711708" y="223012"/>
                  </a:lnTo>
                </a:path>
                <a:path w="723900" h="291464">
                  <a:moveTo>
                    <a:pt x="25907" y="0"/>
                  </a:moveTo>
                  <a:lnTo>
                    <a:pt x="25907" y="8889"/>
                  </a:lnTo>
                  <a:lnTo>
                    <a:pt x="31623" y="38480"/>
                  </a:lnTo>
                  <a:lnTo>
                    <a:pt x="32004" y="83057"/>
                  </a:lnTo>
                  <a:lnTo>
                    <a:pt x="32004" y="127507"/>
                  </a:lnTo>
                  <a:lnTo>
                    <a:pt x="32004" y="171957"/>
                  </a:lnTo>
                  <a:lnTo>
                    <a:pt x="32004" y="21031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69920" y="2286000"/>
              <a:ext cx="150875" cy="2346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61004" y="2279904"/>
              <a:ext cx="316992" cy="19964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96996" y="2293620"/>
              <a:ext cx="138684" cy="20116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352800" y="2464308"/>
              <a:ext cx="6350" cy="12700"/>
            </a:xfrm>
            <a:custGeom>
              <a:avLst/>
              <a:gdLst/>
              <a:ahLst/>
              <a:cxnLst/>
              <a:rect l="l" t="t" r="r" b="b"/>
              <a:pathLst>
                <a:path w="6350" h="12700">
                  <a:moveTo>
                    <a:pt x="6096" y="0"/>
                  </a:moveTo>
                  <a:lnTo>
                    <a:pt x="888" y="0"/>
                  </a:lnTo>
                  <a:lnTo>
                    <a:pt x="508" y="634"/>
                  </a:lnTo>
                  <a:lnTo>
                    <a:pt x="0" y="12191"/>
                  </a:lnTo>
                  <a:lnTo>
                    <a:pt x="6096" y="6222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24911" y="3454908"/>
            <a:ext cx="106679" cy="144780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2374392" y="3429000"/>
            <a:ext cx="45720" cy="196850"/>
          </a:xfrm>
          <a:custGeom>
            <a:avLst/>
            <a:gdLst/>
            <a:ahLst/>
            <a:cxnLst/>
            <a:rect l="l" t="t" r="r" b="b"/>
            <a:pathLst>
              <a:path w="45719" h="196850">
                <a:moveTo>
                  <a:pt x="0" y="0"/>
                </a:moveTo>
                <a:lnTo>
                  <a:pt x="3428" y="0"/>
                </a:lnTo>
                <a:lnTo>
                  <a:pt x="4444" y="762"/>
                </a:lnTo>
                <a:lnTo>
                  <a:pt x="5206" y="1904"/>
                </a:lnTo>
                <a:lnTo>
                  <a:pt x="6095" y="8762"/>
                </a:lnTo>
                <a:lnTo>
                  <a:pt x="6476" y="52070"/>
                </a:lnTo>
                <a:lnTo>
                  <a:pt x="11049" y="99567"/>
                </a:lnTo>
                <a:lnTo>
                  <a:pt x="20065" y="145796"/>
                </a:lnTo>
                <a:lnTo>
                  <a:pt x="34797" y="181356"/>
                </a:lnTo>
                <a:lnTo>
                  <a:pt x="45719" y="196595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60092" y="3435096"/>
            <a:ext cx="20320" cy="210820"/>
          </a:xfrm>
          <a:custGeom>
            <a:avLst/>
            <a:gdLst/>
            <a:ahLst/>
            <a:cxnLst/>
            <a:rect l="l" t="t" r="r" b="b"/>
            <a:pathLst>
              <a:path w="20319" h="210820">
                <a:moveTo>
                  <a:pt x="0" y="0"/>
                </a:moveTo>
                <a:lnTo>
                  <a:pt x="0" y="46608"/>
                </a:lnTo>
                <a:lnTo>
                  <a:pt x="1905" y="83057"/>
                </a:lnTo>
                <a:lnTo>
                  <a:pt x="6222" y="126111"/>
                </a:lnTo>
                <a:lnTo>
                  <a:pt x="6603" y="173354"/>
                </a:lnTo>
                <a:lnTo>
                  <a:pt x="7365" y="185927"/>
                </a:lnTo>
                <a:lnTo>
                  <a:pt x="14731" y="203707"/>
                </a:lnTo>
                <a:lnTo>
                  <a:pt x="19812" y="210311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44696" y="3505200"/>
            <a:ext cx="102235" cy="64135"/>
          </a:xfrm>
          <a:custGeom>
            <a:avLst/>
            <a:gdLst/>
            <a:ahLst/>
            <a:cxnLst/>
            <a:rect l="l" t="t" r="r" b="b"/>
            <a:pathLst>
              <a:path w="102235" h="64135">
                <a:moveTo>
                  <a:pt x="0" y="64008"/>
                </a:moveTo>
                <a:lnTo>
                  <a:pt x="33019" y="61975"/>
                </a:lnTo>
                <a:lnTo>
                  <a:pt x="80899" y="51053"/>
                </a:lnTo>
                <a:lnTo>
                  <a:pt x="102107" y="50291"/>
                </a:lnTo>
              </a:path>
              <a:path w="102235" h="64135">
                <a:moveTo>
                  <a:pt x="13715" y="0"/>
                </a:moveTo>
                <a:lnTo>
                  <a:pt x="17017" y="3175"/>
                </a:lnTo>
                <a:lnTo>
                  <a:pt x="20574" y="4825"/>
                </a:lnTo>
                <a:lnTo>
                  <a:pt x="61467" y="6096"/>
                </a:lnTo>
                <a:lnTo>
                  <a:pt x="70103" y="6096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96411" y="3733800"/>
            <a:ext cx="163068" cy="132587"/>
          </a:xfrm>
          <a:prstGeom prst="rect">
            <a:avLst/>
          </a:prstGeom>
        </p:spPr>
      </p:pic>
      <p:sp>
        <p:nvSpPr>
          <p:cNvPr id="21" name="object 21"/>
          <p:cNvSpPr/>
          <p:nvPr/>
        </p:nvSpPr>
        <p:spPr>
          <a:xfrm>
            <a:off x="3194304" y="3777996"/>
            <a:ext cx="26034" cy="108585"/>
          </a:xfrm>
          <a:custGeom>
            <a:avLst/>
            <a:gdLst/>
            <a:ahLst/>
            <a:cxnLst/>
            <a:rect l="l" t="t" r="r" b="b"/>
            <a:pathLst>
              <a:path w="26035" h="108585">
                <a:moveTo>
                  <a:pt x="25907" y="0"/>
                </a:moveTo>
                <a:lnTo>
                  <a:pt x="20319" y="5460"/>
                </a:lnTo>
                <a:lnTo>
                  <a:pt x="15112" y="20700"/>
                </a:lnTo>
                <a:lnTo>
                  <a:pt x="4952" y="58546"/>
                </a:lnTo>
                <a:lnTo>
                  <a:pt x="2158" y="66293"/>
                </a:lnTo>
                <a:lnTo>
                  <a:pt x="0" y="94233"/>
                </a:lnTo>
                <a:lnTo>
                  <a:pt x="1904" y="100329"/>
                </a:lnTo>
                <a:lnTo>
                  <a:pt x="5460" y="106679"/>
                </a:lnTo>
                <a:lnTo>
                  <a:pt x="6476" y="107187"/>
                </a:lnTo>
                <a:lnTo>
                  <a:pt x="12953" y="10820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525011" y="3290315"/>
            <a:ext cx="317500" cy="157480"/>
            <a:chOff x="3525011" y="3290315"/>
            <a:chExt cx="317500" cy="157480"/>
          </a:xfrm>
        </p:grpSpPr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581399" y="3290315"/>
              <a:ext cx="260604" cy="15392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525011" y="3441191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6096" y="0"/>
                  </a:moveTo>
                  <a:lnTo>
                    <a:pt x="0" y="0"/>
                  </a:lnTo>
                  <a:lnTo>
                    <a:pt x="12191" y="0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2991611" y="3328415"/>
            <a:ext cx="868680" cy="512445"/>
            <a:chOff x="2991611" y="3328415"/>
            <a:chExt cx="868680" cy="512445"/>
          </a:xfrm>
        </p:grpSpPr>
        <p:pic>
          <p:nvPicPr>
            <p:cNvPr id="26" name="object 2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18915" y="3677411"/>
              <a:ext cx="150876" cy="163067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2997707" y="3334511"/>
              <a:ext cx="856615" cy="304800"/>
            </a:xfrm>
            <a:custGeom>
              <a:avLst/>
              <a:gdLst/>
              <a:ahLst/>
              <a:cxnLst/>
              <a:rect l="l" t="t" r="r" b="b"/>
              <a:pathLst>
                <a:path w="856614" h="304800">
                  <a:moveTo>
                    <a:pt x="0" y="304800"/>
                  </a:moveTo>
                  <a:lnTo>
                    <a:pt x="43306" y="304038"/>
                  </a:lnTo>
                  <a:lnTo>
                    <a:pt x="79121" y="299719"/>
                  </a:lnTo>
                  <a:lnTo>
                    <a:pt x="124841" y="294005"/>
                  </a:lnTo>
                  <a:lnTo>
                    <a:pt x="157606" y="289813"/>
                  </a:lnTo>
                  <a:lnTo>
                    <a:pt x="194691" y="285750"/>
                  </a:lnTo>
                  <a:lnTo>
                    <a:pt x="234696" y="280796"/>
                  </a:lnTo>
                  <a:lnTo>
                    <a:pt x="275970" y="273938"/>
                  </a:lnTo>
                  <a:lnTo>
                    <a:pt x="319658" y="267970"/>
                  </a:lnTo>
                  <a:lnTo>
                    <a:pt x="364236" y="263016"/>
                  </a:lnTo>
                  <a:lnTo>
                    <a:pt x="407669" y="258445"/>
                  </a:lnTo>
                  <a:lnTo>
                    <a:pt x="450469" y="254126"/>
                  </a:lnTo>
                  <a:lnTo>
                    <a:pt x="492252" y="250443"/>
                  </a:lnTo>
                  <a:lnTo>
                    <a:pt x="532003" y="248920"/>
                  </a:lnTo>
                  <a:lnTo>
                    <a:pt x="572643" y="246379"/>
                  </a:lnTo>
                  <a:lnTo>
                    <a:pt x="612902" y="242824"/>
                  </a:lnTo>
                  <a:lnTo>
                    <a:pt x="649605" y="238887"/>
                  </a:lnTo>
                  <a:lnTo>
                    <a:pt x="684657" y="236727"/>
                  </a:lnTo>
                  <a:lnTo>
                    <a:pt x="718439" y="235712"/>
                  </a:lnTo>
                  <a:lnTo>
                    <a:pt x="763778" y="235203"/>
                  </a:lnTo>
                  <a:lnTo>
                    <a:pt x="807593" y="233045"/>
                  </a:lnTo>
                  <a:lnTo>
                    <a:pt x="854964" y="228600"/>
                  </a:lnTo>
                  <a:lnTo>
                    <a:pt x="856488" y="228600"/>
                  </a:lnTo>
                  <a:lnTo>
                    <a:pt x="850772" y="234950"/>
                  </a:lnTo>
                </a:path>
                <a:path w="856614" h="304800">
                  <a:moveTo>
                    <a:pt x="298069" y="18034"/>
                  </a:moveTo>
                  <a:lnTo>
                    <a:pt x="301497" y="14732"/>
                  </a:lnTo>
                  <a:lnTo>
                    <a:pt x="301752" y="13715"/>
                  </a:lnTo>
                  <a:lnTo>
                    <a:pt x="301244" y="13080"/>
                  </a:lnTo>
                  <a:lnTo>
                    <a:pt x="298704" y="12064"/>
                  </a:lnTo>
                  <a:lnTo>
                    <a:pt x="298322" y="8509"/>
                  </a:lnTo>
                  <a:lnTo>
                    <a:pt x="297561" y="7365"/>
                  </a:lnTo>
                  <a:lnTo>
                    <a:pt x="285242" y="508"/>
                  </a:lnTo>
                  <a:lnTo>
                    <a:pt x="283209" y="0"/>
                  </a:lnTo>
                  <a:lnTo>
                    <a:pt x="240665" y="6858"/>
                  </a:lnTo>
                  <a:lnTo>
                    <a:pt x="196596" y="20320"/>
                  </a:lnTo>
                  <a:lnTo>
                    <a:pt x="152273" y="40766"/>
                  </a:lnTo>
                  <a:lnTo>
                    <a:pt x="140462" y="47878"/>
                  </a:lnTo>
                  <a:lnTo>
                    <a:pt x="138049" y="48513"/>
                  </a:lnTo>
                  <a:lnTo>
                    <a:pt x="137160" y="49657"/>
                  </a:lnTo>
                  <a:lnTo>
                    <a:pt x="137287" y="51180"/>
                  </a:lnTo>
                  <a:lnTo>
                    <a:pt x="138556" y="54610"/>
                  </a:lnTo>
                  <a:lnTo>
                    <a:pt x="139954" y="60578"/>
                  </a:lnTo>
                  <a:lnTo>
                    <a:pt x="142875" y="64770"/>
                  </a:lnTo>
                  <a:lnTo>
                    <a:pt x="150241" y="67055"/>
                  </a:lnTo>
                  <a:lnTo>
                    <a:pt x="191769" y="73913"/>
                  </a:lnTo>
                  <a:lnTo>
                    <a:pt x="234187" y="81534"/>
                  </a:lnTo>
                  <a:lnTo>
                    <a:pt x="277114" y="94487"/>
                  </a:lnTo>
                  <a:lnTo>
                    <a:pt x="310261" y="127253"/>
                  </a:lnTo>
                  <a:lnTo>
                    <a:pt x="307213" y="137667"/>
                  </a:lnTo>
                  <a:lnTo>
                    <a:pt x="269113" y="176911"/>
                  </a:lnTo>
                  <a:lnTo>
                    <a:pt x="245744" y="182879"/>
                  </a:lnTo>
                  <a:lnTo>
                    <a:pt x="231902" y="178053"/>
                  </a:lnTo>
                  <a:lnTo>
                    <a:pt x="204343" y="146812"/>
                  </a:lnTo>
                  <a:lnTo>
                    <a:pt x="203454" y="134492"/>
                  </a:lnTo>
                  <a:lnTo>
                    <a:pt x="205105" y="127888"/>
                  </a:lnTo>
                  <a:lnTo>
                    <a:pt x="207391" y="121920"/>
                  </a:lnTo>
                  <a:lnTo>
                    <a:pt x="209423" y="111378"/>
                  </a:lnTo>
                  <a:lnTo>
                    <a:pt x="239522" y="77597"/>
                  </a:lnTo>
                  <a:lnTo>
                    <a:pt x="283337" y="57403"/>
                  </a:lnTo>
                  <a:lnTo>
                    <a:pt x="328041" y="51180"/>
                  </a:lnTo>
                  <a:lnTo>
                    <a:pt x="373761" y="44830"/>
                  </a:lnTo>
                  <a:lnTo>
                    <a:pt x="386715" y="42037"/>
                  </a:lnTo>
                  <a:lnTo>
                    <a:pt x="410971" y="34036"/>
                  </a:lnTo>
                  <a:lnTo>
                    <a:pt x="413512" y="32258"/>
                  </a:lnTo>
                  <a:lnTo>
                    <a:pt x="417703" y="27050"/>
                  </a:lnTo>
                  <a:lnTo>
                    <a:pt x="423799" y="24764"/>
                  </a:lnTo>
                  <a:lnTo>
                    <a:pt x="424433" y="22733"/>
                  </a:lnTo>
                  <a:lnTo>
                    <a:pt x="424561" y="21209"/>
                  </a:lnTo>
                  <a:lnTo>
                    <a:pt x="423926" y="20192"/>
                  </a:lnTo>
                  <a:lnTo>
                    <a:pt x="422909" y="19430"/>
                  </a:lnTo>
                  <a:lnTo>
                    <a:pt x="418465" y="18287"/>
                  </a:lnTo>
                  <a:lnTo>
                    <a:pt x="409829" y="18161"/>
                  </a:lnTo>
                  <a:lnTo>
                    <a:pt x="400304" y="24891"/>
                  </a:lnTo>
                  <a:lnTo>
                    <a:pt x="363219" y="60833"/>
                  </a:lnTo>
                  <a:lnTo>
                    <a:pt x="354203" y="76580"/>
                  </a:lnTo>
                  <a:lnTo>
                    <a:pt x="349884" y="95885"/>
                  </a:lnTo>
                  <a:lnTo>
                    <a:pt x="348995" y="114173"/>
                  </a:lnTo>
                  <a:lnTo>
                    <a:pt x="352679" y="121030"/>
                  </a:lnTo>
                  <a:lnTo>
                    <a:pt x="355600" y="124840"/>
                  </a:lnTo>
                  <a:lnTo>
                    <a:pt x="362584" y="129032"/>
                  </a:lnTo>
                  <a:lnTo>
                    <a:pt x="369696" y="131699"/>
                  </a:lnTo>
                  <a:lnTo>
                    <a:pt x="379094" y="136398"/>
                  </a:lnTo>
                  <a:lnTo>
                    <a:pt x="446024" y="121030"/>
                  </a:lnTo>
                  <a:lnTo>
                    <a:pt x="474218" y="83438"/>
                  </a:lnTo>
                  <a:lnTo>
                    <a:pt x="475488" y="58292"/>
                  </a:lnTo>
                  <a:lnTo>
                    <a:pt x="472186" y="45592"/>
                  </a:lnTo>
                  <a:lnTo>
                    <a:pt x="466725" y="36322"/>
                  </a:lnTo>
                  <a:lnTo>
                    <a:pt x="457327" y="29083"/>
                  </a:lnTo>
                  <a:lnTo>
                    <a:pt x="429894" y="19558"/>
                  </a:lnTo>
                  <a:lnTo>
                    <a:pt x="426084" y="19050"/>
                  </a:lnTo>
                  <a:lnTo>
                    <a:pt x="419989" y="20447"/>
                  </a:lnTo>
                  <a:lnTo>
                    <a:pt x="415036" y="22605"/>
                  </a:lnTo>
                  <a:lnTo>
                    <a:pt x="408178" y="24637"/>
                  </a:lnTo>
                  <a:lnTo>
                    <a:pt x="403859" y="27559"/>
                  </a:lnTo>
                  <a:lnTo>
                    <a:pt x="401446" y="31241"/>
                  </a:lnTo>
                  <a:lnTo>
                    <a:pt x="399922" y="39370"/>
                  </a:lnTo>
                  <a:lnTo>
                    <a:pt x="400431" y="40766"/>
                  </a:lnTo>
                  <a:lnTo>
                    <a:pt x="401574" y="41655"/>
                  </a:lnTo>
                  <a:lnTo>
                    <a:pt x="405892" y="43561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3886200" y="2514600"/>
            <a:ext cx="134620" cy="50800"/>
          </a:xfrm>
          <a:custGeom>
            <a:avLst/>
            <a:gdLst/>
            <a:ahLst/>
            <a:cxnLst/>
            <a:rect l="l" t="t" r="r" b="b"/>
            <a:pathLst>
              <a:path w="134620" h="50800">
                <a:moveTo>
                  <a:pt x="44196" y="44196"/>
                </a:moveTo>
                <a:lnTo>
                  <a:pt x="44196" y="47625"/>
                </a:lnTo>
                <a:lnTo>
                  <a:pt x="45592" y="48513"/>
                </a:lnTo>
                <a:lnTo>
                  <a:pt x="58674" y="50291"/>
                </a:lnTo>
                <a:lnTo>
                  <a:pt x="73533" y="49784"/>
                </a:lnTo>
                <a:lnTo>
                  <a:pt x="121412" y="44450"/>
                </a:lnTo>
                <a:lnTo>
                  <a:pt x="134112" y="44196"/>
                </a:lnTo>
              </a:path>
              <a:path w="134620" h="50800">
                <a:moveTo>
                  <a:pt x="0" y="12191"/>
                </a:moveTo>
                <a:lnTo>
                  <a:pt x="38735" y="10413"/>
                </a:lnTo>
                <a:lnTo>
                  <a:pt x="80390" y="6350"/>
                </a:lnTo>
                <a:lnTo>
                  <a:pt x="120396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87011" y="2350007"/>
            <a:ext cx="88900" cy="253365"/>
          </a:xfrm>
          <a:custGeom>
            <a:avLst/>
            <a:gdLst/>
            <a:ahLst/>
            <a:cxnLst/>
            <a:rect l="l" t="t" r="r" b="b"/>
            <a:pathLst>
              <a:path w="88900" h="253364">
                <a:moveTo>
                  <a:pt x="75184" y="176783"/>
                </a:moveTo>
                <a:lnTo>
                  <a:pt x="71627" y="176783"/>
                </a:lnTo>
                <a:lnTo>
                  <a:pt x="70612" y="177545"/>
                </a:lnTo>
                <a:lnTo>
                  <a:pt x="69850" y="178815"/>
                </a:lnTo>
                <a:lnTo>
                  <a:pt x="68579" y="183387"/>
                </a:lnTo>
                <a:lnTo>
                  <a:pt x="74167" y="183641"/>
                </a:lnTo>
                <a:lnTo>
                  <a:pt x="80772" y="189483"/>
                </a:lnTo>
                <a:lnTo>
                  <a:pt x="88391" y="190500"/>
                </a:lnTo>
              </a:path>
              <a:path w="88900" h="253364">
                <a:moveTo>
                  <a:pt x="0" y="12445"/>
                </a:moveTo>
                <a:lnTo>
                  <a:pt x="0" y="0"/>
                </a:lnTo>
                <a:lnTo>
                  <a:pt x="0" y="3175"/>
                </a:lnTo>
                <a:lnTo>
                  <a:pt x="1777" y="6603"/>
                </a:lnTo>
                <a:lnTo>
                  <a:pt x="3175" y="8508"/>
                </a:lnTo>
                <a:lnTo>
                  <a:pt x="4825" y="14477"/>
                </a:lnTo>
                <a:lnTo>
                  <a:pt x="11302" y="57403"/>
                </a:lnTo>
                <a:lnTo>
                  <a:pt x="12064" y="98170"/>
                </a:lnTo>
                <a:lnTo>
                  <a:pt x="6985" y="144271"/>
                </a:lnTo>
                <a:lnTo>
                  <a:pt x="8000" y="176911"/>
                </a:lnTo>
                <a:lnTo>
                  <a:pt x="9651" y="188849"/>
                </a:lnTo>
                <a:lnTo>
                  <a:pt x="8127" y="203580"/>
                </a:lnTo>
                <a:lnTo>
                  <a:pt x="12191" y="251078"/>
                </a:lnTo>
                <a:lnTo>
                  <a:pt x="12191" y="252983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object 3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48555" y="2292095"/>
            <a:ext cx="440436" cy="251460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4744211" y="3354323"/>
            <a:ext cx="431800" cy="239395"/>
            <a:chOff x="4744211" y="3354323"/>
            <a:chExt cx="431800" cy="239395"/>
          </a:xfrm>
        </p:grpSpPr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975859" y="3354323"/>
              <a:ext cx="199644" cy="18897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744211" y="3366515"/>
              <a:ext cx="188975" cy="227076"/>
            </a:xfrm>
            <a:prstGeom prst="rect">
              <a:avLst/>
            </a:prstGeom>
          </p:spPr>
        </p:pic>
      </p:grpSp>
      <p:sp>
        <p:nvSpPr>
          <p:cNvPr id="34" name="object 34"/>
          <p:cNvSpPr/>
          <p:nvPr/>
        </p:nvSpPr>
        <p:spPr>
          <a:xfrm>
            <a:off x="4610100" y="35631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1" y="0"/>
                </a:moveTo>
                <a:lnTo>
                  <a:pt x="8889" y="0"/>
                </a:lnTo>
                <a:lnTo>
                  <a:pt x="8000" y="635"/>
                </a:lnTo>
                <a:lnTo>
                  <a:pt x="7365" y="1777"/>
                </a:lnTo>
                <a:lnTo>
                  <a:pt x="6985" y="3175"/>
                </a:lnTo>
                <a:lnTo>
                  <a:pt x="5969" y="4190"/>
                </a:lnTo>
                <a:lnTo>
                  <a:pt x="253" y="5968"/>
                </a:lnTo>
                <a:lnTo>
                  <a:pt x="0" y="11937"/>
                </a:lnTo>
                <a:lnTo>
                  <a:pt x="12191" y="12191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object 3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357115" y="3404615"/>
            <a:ext cx="195072" cy="224028"/>
          </a:xfrm>
          <a:prstGeom prst="rect">
            <a:avLst/>
          </a:prstGeom>
        </p:spPr>
      </p:pic>
      <p:sp>
        <p:nvSpPr>
          <p:cNvPr id="36" name="object 36"/>
          <p:cNvSpPr/>
          <p:nvPr/>
        </p:nvSpPr>
        <p:spPr>
          <a:xfrm>
            <a:off x="4012691" y="3854196"/>
            <a:ext cx="1659889" cy="144780"/>
          </a:xfrm>
          <a:custGeom>
            <a:avLst/>
            <a:gdLst/>
            <a:ahLst/>
            <a:cxnLst/>
            <a:rect l="l" t="t" r="r" b="b"/>
            <a:pathLst>
              <a:path w="1659889" h="144779">
                <a:moveTo>
                  <a:pt x="0" y="139318"/>
                </a:moveTo>
                <a:lnTo>
                  <a:pt x="6477" y="140080"/>
                </a:lnTo>
                <a:lnTo>
                  <a:pt x="32638" y="144779"/>
                </a:lnTo>
                <a:lnTo>
                  <a:pt x="68834" y="140461"/>
                </a:lnTo>
                <a:lnTo>
                  <a:pt x="109474" y="134746"/>
                </a:lnTo>
                <a:lnTo>
                  <a:pt x="143256" y="130809"/>
                </a:lnTo>
                <a:lnTo>
                  <a:pt x="181229" y="124713"/>
                </a:lnTo>
                <a:lnTo>
                  <a:pt x="223138" y="117347"/>
                </a:lnTo>
                <a:lnTo>
                  <a:pt x="269875" y="109346"/>
                </a:lnTo>
                <a:lnTo>
                  <a:pt x="324612" y="101218"/>
                </a:lnTo>
                <a:lnTo>
                  <a:pt x="384175" y="92836"/>
                </a:lnTo>
                <a:lnTo>
                  <a:pt x="446024" y="84454"/>
                </a:lnTo>
                <a:lnTo>
                  <a:pt x="478028" y="80136"/>
                </a:lnTo>
                <a:lnTo>
                  <a:pt x="543687" y="71754"/>
                </a:lnTo>
                <a:lnTo>
                  <a:pt x="614172" y="65150"/>
                </a:lnTo>
                <a:lnTo>
                  <a:pt x="687197" y="59943"/>
                </a:lnTo>
                <a:lnTo>
                  <a:pt x="759587" y="55244"/>
                </a:lnTo>
                <a:lnTo>
                  <a:pt x="833755" y="50799"/>
                </a:lnTo>
                <a:lnTo>
                  <a:pt x="871220" y="48640"/>
                </a:lnTo>
                <a:lnTo>
                  <a:pt x="908304" y="46481"/>
                </a:lnTo>
                <a:lnTo>
                  <a:pt x="981329" y="42290"/>
                </a:lnTo>
                <a:lnTo>
                  <a:pt x="1051941" y="39877"/>
                </a:lnTo>
                <a:lnTo>
                  <a:pt x="1086612" y="39242"/>
                </a:lnTo>
                <a:lnTo>
                  <a:pt x="1121029" y="38099"/>
                </a:lnTo>
                <a:lnTo>
                  <a:pt x="1155192" y="36702"/>
                </a:lnTo>
                <a:lnTo>
                  <a:pt x="1189355" y="35051"/>
                </a:lnTo>
                <a:lnTo>
                  <a:pt x="1221867" y="33908"/>
                </a:lnTo>
                <a:lnTo>
                  <a:pt x="1253490" y="33146"/>
                </a:lnTo>
                <a:lnTo>
                  <a:pt x="1284478" y="32638"/>
                </a:lnTo>
                <a:lnTo>
                  <a:pt x="1313561" y="31622"/>
                </a:lnTo>
                <a:lnTo>
                  <a:pt x="1341501" y="30225"/>
                </a:lnTo>
                <a:lnTo>
                  <a:pt x="1368552" y="28574"/>
                </a:lnTo>
                <a:lnTo>
                  <a:pt x="1394333" y="27558"/>
                </a:lnTo>
                <a:lnTo>
                  <a:pt x="1419352" y="26796"/>
                </a:lnTo>
                <a:lnTo>
                  <a:pt x="1466342" y="25272"/>
                </a:lnTo>
                <a:lnTo>
                  <a:pt x="1508379" y="22224"/>
                </a:lnTo>
                <a:lnTo>
                  <a:pt x="1544447" y="20446"/>
                </a:lnTo>
                <a:lnTo>
                  <a:pt x="1588770" y="19430"/>
                </a:lnTo>
                <a:lnTo>
                  <a:pt x="1632077" y="15747"/>
                </a:lnTo>
                <a:lnTo>
                  <a:pt x="1659636" y="12826"/>
                </a:lnTo>
                <a:lnTo>
                  <a:pt x="1641094" y="10794"/>
                </a:lnTo>
                <a:lnTo>
                  <a:pt x="1622806" y="7619"/>
                </a:lnTo>
                <a:lnTo>
                  <a:pt x="1575308" y="634"/>
                </a:lnTo>
                <a:lnTo>
                  <a:pt x="1568704" y="0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674108" y="4064508"/>
            <a:ext cx="228600" cy="240791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4288535" y="4148328"/>
            <a:ext cx="239395" cy="205740"/>
            <a:chOff x="4288535" y="4148328"/>
            <a:chExt cx="239395" cy="205740"/>
          </a:xfrm>
        </p:grpSpPr>
        <p:sp>
          <p:nvSpPr>
            <p:cNvPr id="39" name="object 39"/>
            <p:cNvSpPr/>
            <p:nvPr/>
          </p:nvSpPr>
          <p:spPr>
            <a:xfrm>
              <a:off x="4501895" y="4287012"/>
              <a:ext cx="20320" cy="12700"/>
            </a:xfrm>
            <a:custGeom>
              <a:avLst/>
              <a:gdLst/>
              <a:ahLst/>
              <a:cxnLst/>
              <a:rect l="l" t="t" r="r" b="b"/>
              <a:pathLst>
                <a:path w="20320" h="12700">
                  <a:moveTo>
                    <a:pt x="19812" y="0"/>
                  </a:moveTo>
                  <a:lnTo>
                    <a:pt x="16255" y="0"/>
                  </a:lnTo>
                  <a:lnTo>
                    <a:pt x="15239" y="635"/>
                  </a:lnTo>
                  <a:lnTo>
                    <a:pt x="14477" y="1777"/>
                  </a:lnTo>
                  <a:lnTo>
                    <a:pt x="13969" y="3175"/>
                  </a:lnTo>
                  <a:lnTo>
                    <a:pt x="12953" y="4190"/>
                  </a:lnTo>
                  <a:lnTo>
                    <a:pt x="5841" y="7493"/>
                  </a:lnTo>
                  <a:lnTo>
                    <a:pt x="0" y="11937"/>
                  </a:lnTo>
                  <a:lnTo>
                    <a:pt x="15493" y="12192"/>
                  </a:lnTo>
                  <a:lnTo>
                    <a:pt x="16890" y="11556"/>
                  </a:lnTo>
                  <a:lnTo>
                    <a:pt x="17906" y="10413"/>
                  </a:lnTo>
                  <a:lnTo>
                    <a:pt x="19812" y="6095"/>
                  </a:lnTo>
                </a:path>
              </a:pathLst>
            </a:custGeom>
            <a:ln w="12192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288535" y="4148328"/>
              <a:ext cx="170687" cy="205739"/>
            </a:xfrm>
            <a:prstGeom prst="rect">
              <a:avLst/>
            </a:prstGeom>
          </p:spPr>
        </p:pic>
      </p:grpSp>
      <p:sp>
        <p:nvSpPr>
          <p:cNvPr id="41" name="object 41"/>
          <p:cNvSpPr/>
          <p:nvPr/>
        </p:nvSpPr>
        <p:spPr>
          <a:xfrm>
            <a:off x="4191000" y="4172711"/>
            <a:ext cx="12700" cy="213360"/>
          </a:xfrm>
          <a:custGeom>
            <a:avLst/>
            <a:gdLst/>
            <a:ahLst/>
            <a:cxnLst/>
            <a:rect l="l" t="t" r="r" b="b"/>
            <a:pathLst>
              <a:path w="12700" h="213360">
                <a:moveTo>
                  <a:pt x="0" y="0"/>
                </a:moveTo>
                <a:lnTo>
                  <a:pt x="0" y="45465"/>
                </a:lnTo>
                <a:lnTo>
                  <a:pt x="0" y="88392"/>
                </a:lnTo>
                <a:lnTo>
                  <a:pt x="0" y="132461"/>
                </a:lnTo>
                <a:lnTo>
                  <a:pt x="0" y="179577"/>
                </a:lnTo>
                <a:lnTo>
                  <a:pt x="0" y="205994"/>
                </a:lnTo>
                <a:lnTo>
                  <a:pt x="1777" y="209042"/>
                </a:lnTo>
                <a:lnTo>
                  <a:pt x="5207" y="213360"/>
                </a:lnTo>
                <a:lnTo>
                  <a:pt x="6223" y="212979"/>
                </a:lnTo>
                <a:lnTo>
                  <a:pt x="12191" y="208152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53811" y="4165091"/>
            <a:ext cx="501650" cy="134620"/>
          </a:xfrm>
          <a:custGeom>
            <a:avLst/>
            <a:gdLst/>
            <a:ahLst/>
            <a:cxnLst/>
            <a:rect l="l" t="t" r="r" b="b"/>
            <a:pathLst>
              <a:path w="501650" h="134620">
                <a:moveTo>
                  <a:pt x="272034" y="12699"/>
                </a:moveTo>
                <a:lnTo>
                  <a:pt x="275336" y="16001"/>
                </a:lnTo>
                <a:lnTo>
                  <a:pt x="275716" y="18414"/>
                </a:lnTo>
                <a:lnTo>
                  <a:pt x="266953" y="63499"/>
                </a:lnTo>
                <a:lnTo>
                  <a:pt x="265557" y="71119"/>
                </a:lnTo>
                <a:lnTo>
                  <a:pt x="262509" y="76834"/>
                </a:lnTo>
                <a:lnTo>
                  <a:pt x="274447" y="106679"/>
                </a:lnTo>
                <a:lnTo>
                  <a:pt x="276478" y="106298"/>
                </a:lnTo>
                <a:lnTo>
                  <a:pt x="296163" y="94868"/>
                </a:lnTo>
                <a:lnTo>
                  <a:pt x="312292" y="79374"/>
                </a:lnTo>
                <a:lnTo>
                  <a:pt x="332104" y="55498"/>
                </a:lnTo>
                <a:lnTo>
                  <a:pt x="343662" y="46608"/>
                </a:lnTo>
                <a:lnTo>
                  <a:pt x="364616" y="15493"/>
                </a:lnTo>
                <a:lnTo>
                  <a:pt x="366775" y="8635"/>
                </a:lnTo>
                <a:lnTo>
                  <a:pt x="367538" y="0"/>
                </a:lnTo>
                <a:lnTo>
                  <a:pt x="368300" y="42163"/>
                </a:lnTo>
                <a:lnTo>
                  <a:pt x="370966" y="49402"/>
                </a:lnTo>
                <a:lnTo>
                  <a:pt x="376427" y="55498"/>
                </a:lnTo>
                <a:lnTo>
                  <a:pt x="382777" y="61213"/>
                </a:lnTo>
                <a:lnTo>
                  <a:pt x="391160" y="71754"/>
                </a:lnTo>
                <a:lnTo>
                  <a:pt x="398399" y="77215"/>
                </a:lnTo>
                <a:lnTo>
                  <a:pt x="406273" y="80009"/>
                </a:lnTo>
                <a:lnTo>
                  <a:pt x="438912" y="87629"/>
                </a:lnTo>
                <a:lnTo>
                  <a:pt x="485901" y="80771"/>
                </a:lnTo>
                <a:lnTo>
                  <a:pt x="501396" y="76072"/>
                </a:lnTo>
              </a:path>
              <a:path w="501650" h="134620">
                <a:moveTo>
                  <a:pt x="11811" y="26415"/>
                </a:moveTo>
                <a:lnTo>
                  <a:pt x="11811" y="73024"/>
                </a:lnTo>
                <a:lnTo>
                  <a:pt x="11175" y="85597"/>
                </a:lnTo>
                <a:lnTo>
                  <a:pt x="5841" y="113283"/>
                </a:lnTo>
                <a:lnTo>
                  <a:pt x="5714" y="115950"/>
                </a:lnTo>
                <a:lnTo>
                  <a:pt x="3683" y="120903"/>
                </a:lnTo>
                <a:lnTo>
                  <a:pt x="1142" y="125475"/>
                </a:lnTo>
                <a:lnTo>
                  <a:pt x="0" y="129793"/>
                </a:lnTo>
                <a:lnTo>
                  <a:pt x="380" y="131190"/>
                </a:lnTo>
                <a:lnTo>
                  <a:pt x="1397" y="132206"/>
                </a:lnTo>
                <a:lnTo>
                  <a:pt x="5207" y="133984"/>
                </a:lnTo>
                <a:lnTo>
                  <a:pt x="8762" y="134111"/>
                </a:lnTo>
                <a:lnTo>
                  <a:pt x="12318" y="132206"/>
                </a:lnTo>
                <a:lnTo>
                  <a:pt x="20447" y="125348"/>
                </a:lnTo>
                <a:lnTo>
                  <a:pt x="22733" y="119379"/>
                </a:lnTo>
                <a:lnTo>
                  <a:pt x="24511" y="112775"/>
                </a:lnTo>
                <a:lnTo>
                  <a:pt x="30099" y="104393"/>
                </a:lnTo>
                <a:lnTo>
                  <a:pt x="38988" y="93344"/>
                </a:lnTo>
                <a:lnTo>
                  <a:pt x="50291" y="66293"/>
                </a:lnTo>
                <a:lnTo>
                  <a:pt x="53721" y="60959"/>
                </a:lnTo>
                <a:lnTo>
                  <a:pt x="57785" y="51815"/>
                </a:lnTo>
                <a:lnTo>
                  <a:pt x="60578" y="47624"/>
                </a:lnTo>
                <a:lnTo>
                  <a:pt x="61722" y="43306"/>
                </a:lnTo>
                <a:lnTo>
                  <a:pt x="62864" y="41909"/>
                </a:lnTo>
                <a:lnTo>
                  <a:pt x="64262" y="40893"/>
                </a:lnTo>
                <a:lnTo>
                  <a:pt x="69087" y="38988"/>
                </a:lnTo>
                <a:lnTo>
                  <a:pt x="72516" y="42417"/>
                </a:lnTo>
                <a:lnTo>
                  <a:pt x="74167" y="47751"/>
                </a:lnTo>
                <a:lnTo>
                  <a:pt x="75437" y="93852"/>
                </a:lnTo>
                <a:lnTo>
                  <a:pt x="75564" y="120522"/>
                </a:lnTo>
                <a:lnTo>
                  <a:pt x="75564" y="117855"/>
                </a:lnTo>
                <a:lnTo>
                  <a:pt x="76200" y="116966"/>
                </a:lnTo>
                <a:lnTo>
                  <a:pt x="78866" y="115950"/>
                </a:lnTo>
                <a:lnTo>
                  <a:pt x="82423" y="111759"/>
                </a:lnTo>
                <a:lnTo>
                  <a:pt x="118999" y="66420"/>
                </a:lnTo>
                <a:lnTo>
                  <a:pt x="134238" y="42163"/>
                </a:lnTo>
                <a:lnTo>
                  <a:pt x="163067" y="15239"/>
                </a:lnTo>
                <a:lnTo>
                  <a:pt x="165862" y="14350"/>
                </a:lnTo>
                <a:lnTo>
                  <a:pt x="170687" y="13715"/>
                </a:lnTo>
                <a:lnTo>
                  <a:pt x="171068" y="60197"/>
                </a:lnTo>
                <a:lnTo>
                  <a:pt x="171068" y="103504"/>
                </a:lnTo>
                <a:lnTo>
                  <a:pt x="171703" y="105282"/>
                </a:lnTo>
                <a:lnTo>
                  <a:pt x="172847" y="106425"/>
                </a:lnTo>
                <a:lnTo>
                  <a:pt x="174371" y="107187"/>
                </a:lnTo>
                <a:lnTo>
                  <a:pt x="175387" y="108457"/>
                </a:lnTo>
                <a:lnTo>
                  <a:pt x="176529" y="111632"/>
                </a:lnTo>
                <a:lnTo>
                  <a:pt x="178180" y="112775"/>
                </a:lnTo>
                <a:lnTo>
                  <a:pt x="189229" y="114680"/>
                </a:lnTo>
                <a:lnTo>
                  <a:pt x="191642" y="114807"/>
                </a:lnTo>
                <a:lnTo>
                  <a:pt x="196214" y="113156"/>
                </a:lnTo>
                <a:lnTo>
                  <a:pt x="234696" y="77088"/>
                </a:lnTo>
              </a:path>
            </a:pathLst>
          </a:custGeom>
          <a:ln w="12192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3" name="object 4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123688" y="4184903"/>
            <a:ext cx="172212" cy="132587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7CAE3402-B34F-40FE-A776-C2860C375E21}"/>
              </a:ext>
            </a:extLst>
          </p:cNvPr>
          <p:cNvSpPr/>
          <p:nvPr/>
        </p:nvSpPr>
        <p:spPr>
          <a:xfrm>
            <a:off x="1828800" y="1981200"/>
            <a:ext cx="52578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</TotalTime>
  <Words>595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Cambria Math</vt:lpstr>
      <vt:lpstr>Times New Roman</vt:lpstr>
      <vt:lpstr>Wingdings</vt:lpstr>
      <vt:lpstr>Office Theme</vt:lpstr>
      <vt:lpstr>Atomic Mass &amp; Isotopes</vt:lpstr>
      <vt:lpstr>Periodic Table Review</vt:lpstr>
      <vt:lpstr>More about atoms…</vt:lpstr>
      <vt:lpstr>Isotopes:</vt:lpstr>
      <vt:lpstr>Atomic Mass</vt:lpstr>
      <vt:lpstr>Example: Chlorine has two common isotopes: Chlorine-35 and Chlorine-37.</vt:lpstr>
      <vt:lpstr>How do we calculate average mass?</vt:lpstr>
      <vt:lpstr>Try these ones…</vt:lpstr>
      <vt:lpstr>Try these ones…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Mass &amp; Isotopes</dc:title>
  <dc:creator>Admin</dc:creator>
  <cp:lastModifiedBy>Shannon Comte</cp:lastModifiedBy>
  <cp:revision>1</cp:revision>
  <dcterms:created xsi:type="dcterms:W3CDTF">2024-01-24T14:24:16Z</dcterms:created>
  <dcterms:modified xsi:type="dcterms:W3CDTF">2024-02-13T15:55:01Z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2024-01-24T00:00:00Z</vt:filetime>
  </property>
  <property fmtid="{D5CDD505-2E9C-101B-9397-08002B2CF9AE}" pid="5" name="Producer">
    <vt:lpwstr>Microsoft® PowerPoint® 2016</vt:lpwstr>
  </property>
</Properties>
</file>